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FE095-46F4-49F3-A2D2-687274F2A1B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DF144-162E-48BB-982B-EAC3AC23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80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4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03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00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86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9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84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1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1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3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7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3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0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5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3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4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0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3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F1B8-CB3A-4F73-B2D2-188A79CD6D3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80596-338A-45F7-8399-3FC38F2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3811" y="4373145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Measures </a:t>
            </a:r>
            <a:r>
              <a:rPr lang="en-US" sz="4800" b="1" smtClean="0"/>
              <a:t>of Dispersion</a:t>
            </a:r>
            <a:endParaRPr lang="en-US" sz="4800" b="1" dirty="0" smtClean="0"/>
          </a:p>
          <a:p>
            <a:pPr algn="ctr"/>
            <a:r>
              <a:rPr lang="en-US" sz="4800" b="1" dirty="0" smtClean="0"/>
              <a:t>(Standard Deviation)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4290" y="240631"/>
            <a:ext cx="2894242" cy="26754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8877" y="3113105"/>
            <a:ext cx="8611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Mathematics Tutorial Session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633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27962" y="49407"/>
            <a:ext cx="1525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REVIEW 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6403" y="1770356"/>
            <a:ext cx="83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Measures of dispersion are used to measure how far the spread of the data </a:t>
            </a:r>
          </a:p>
          <a:p>
            <a:r>
              <a:rPr lang="en-US" dirty="0"/>
              <a:t>i</a:t>
            </a:r>
            <a:r>
              <a:rPr lang="en-US" dirty="0" smtClean="0"/>
              <a:t>s from the mean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6404" y="1191928"/>
            <a:ext cx="835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are the measure of dispersion? 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6402" y="2671950"/>
            <a:ext cx="83547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Examples: </a:t>
            </a:r>
          </a:p>
          <a:p>
            <a:endParaRPr lang="en-US" dirty="0"/>
          </a:p>
          <a:p>
            <a:pPr marL="342900" indent="-342900">
              <a:buAutoNum type="alphaLcParenR"/>
            </a:pPr>
            <a:r>
              <a:rPr lang="en-US" i="1" dirty="0" smtClean="0"/>
              <a:t>Range</a:t>
            </a:r>
          </a:p>
          <a:p>
            <a:pPr marL="342900" indent="-342900">
              <a:buAutoNum type="alphaLcParenR"/>
            </a:pPr>
            <a:endParaRPr lang="en-US" i="1" dirty="0"/>
          </a:p>
          <a:p>
            <a:pPr marL="342900" indent="-342900">
              <a:buAutoNum type="alphaLcParenR"/>
            </a:pPr>
            <a:r>
              <a:rPr lang="en-US" i="1" dirty="0" smtClean="0"/>
              <a:t>Mean Absolute Deviation </a:t>
            </a:r>
          </a:p>
          <a:p>
            <a:pPr marL="342900" indent="-342900">
              <a:buAutoNum type="alphaLcParenR"/>
            </a:pPr>
            <a:endParaRPr lang="en-US" i="1" dirty="0"/>
          </a:p>
          <a:p>
            <a:pPr marL="342900" indent="-342900">
              <a:buAutoNum type="alphaLcParenR"/>
            </a:pPr>
            <a:r>
              <a:rPr lang="en-US" i="1" dirty="0" smtClean="0"/>
              <a:t>Variance </a:t>
            </a:r>
          </a:p>
          <a:p>
            <a:pPr marL="342900" indent="-342900">
              <a:buAutoNum type="alphaLcParenR"/>
            </a:pPr>
            <a:endParaRPr lang="en-US" i="1" dirty="0"/>
          </a:p>
          <a:p>
            <a:pPr marL="342900" indent="-342900">
              <a:buAutoNum type="alphaLcParenR"/>
            </a:pPr>
            <a:r>
              <a:rPr lang="en-US" i="1" dirty="0" smtClean="0"/>
              <a:t>Standard Deviation 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766" y="2488658"/>
            <a:ext cx="7147209" cy="33681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0856" y="3897"/>
            <a:ext cx="702644" cy="6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94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3387" y="41247"/>
            <a:ext cx="1525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REVIEW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855043"/>
            <a:ext cx="835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 do we need to study the measure of dispersion?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82307"/>
            <a:ext cx="835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marks of two students in eight subjects are shown in the table below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66585"/>
              </p:ext>
            </p:extLst>
          </p:nvPr>
        </p:nvGraphicFramePr>
        <p:xfrm>
          <a:off x="113363" y="1771048"/>
          <a:ext cx="10715059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562"/>
                <a:gridCol w="1190562"/>
                <a:gridCol w="1190562"/>
                <a:gridCol w="1515559"/>
                <a:gridCol w="1051604"/>
                <a:gridCol w="1004524"/>
                <a:gridCol w="751483"/>
                <a:gridCol w="567890"/>
                <a:gridCol w="2252313"/>
              </a:tblGrid>
              <a:tr h="25313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Subject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Physics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Chemistry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Biology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English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Art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Education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Mary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Tom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828422" y="2096259"/>
            <a:ext cx="1241659" cy="375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Mean=56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28422" y="2471644"/>
            <a:ext cx="1241659" cy="375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Mean=56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124723"/>
            <a:ext cx="1241659" cy="375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527840"/>
            <a:ext cx="7305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Mary’s marks are 5 points away from the mean.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Tom’s marks are about 8 points away from the mean.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Marks of Tom are much more spread out than those of Mary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612" y="3351023"/>
            <a:ext cx="5034013" cy="335658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2405" y="3529368"/>
            <a:ext cx="48864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information can be used by the teachers to determine the best method of responding to individual needs of each student.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will help teachers know the area of weaknesses and strengths of their learners in particular subject.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Measures of Dispersion are very important during decision making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0856" y="3897"/>
            <a:ext cx="702644" cy="6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43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23800" y="49407"/>
            <a:ext cx="334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Standard Deviation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55043"/>
            <a:ext cx="835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is standard deviation?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23844"/>
            <a:ext cx="83547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statistical measure that shows the spread of values in a particular data. </a:t>
            </a:r>
          </a:p>
          <a:p>
            <a:endParaRPr lang="en-US" dirty="0"/>
          </a:p>
          <a:p>
            <a:r>
              <a:rPr lang="en-US" dirty="0" smtClean="0"/>
              <a:t>It is calculated by taking the </a:t>
            </a:r>
            <a:r>
              <a:rPr lang="en-US" dirty="0" smtClean="0">
                <a:solidFill>
                  <a:srgbClr val="0070C0"/>
                </a:solidFill>
              </a:rPr>
              <a:t>square root of Variance.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864" y="2693395"/>
                <a:ext cx="3832075" cy="310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𝑺𝒕𝒂𝒏𝒅𝒂𝒓𝒅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𝒅𝒆𝒗𝒊𝒂𝒕𝒊𝒐𝒏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𝑽𝒂𝒓𝒊𝒂𝒏𝒄𝒆</m:t>
                          </m:r>
                        </m:e>
                      </m:rad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4" y="2693395"/>
                <a:ext cx="3832075" cy="310726"/>
              </a:xfrm>
              <a:prstGeom prst="rect">
                <a:avLst/>
              </a:prstGeom>
              <a:blipFill rotWithShape="0">
                <a:blip r:embed="rId3"/>
                <a:stretch>
                  <a:fillRect l="-1113" r="-1113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9864" y="3263926"/>
            <a:ext cx="289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is variance?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" y="3899680"/>
            <a:ext cx="8354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Variance is the mean of the square of deviations from the mean.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98309" y="5783986"/>
            <a:ext cx="8450981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Standard Deviation, entirely depends on variance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0856" y="3897"/>
            <a:ext cx="702644" cy="6495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864" y="4339857"/>
                <a:ext cx="8354729" cy="1226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Find the mean, variance &amp; standard deviation of the following scores 10, 8, 10, 8, 8 &amp; 4.</a:t>
                </a:r>
              </a:p>
              <a:p>
                <a:pPr marL="400050" indent="-400050">
                  <a:buAutoNum type="romanLcParenBoth"/>
                </a:pPr>
                <a:r>
                  <a:rPr lang="en-US" dirty="0" smtClean="0"/>
                  <a:t>Mean = (10+8+10+8+8+4) = 48 ÷ 6 = 8</a:t>
                </a:r>
              </a:p>
              <a:p>
                <a:pPr marL="400050" indent="-400050">
                  <a:buAutoNum type="romanLcParenBoth"/>
                </a:pPr>
                <a:r>
                  <a:rPr lang="en-US" dirty="0" smtClean="0"/>
                  <a:t>Variance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(−4)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 over 8 = 24 ÷ 6 = 4</a:t>
                </a:r>
              </a:p>
              <a:p>
                <a:pPr marL="400050" indent="-400050">
                  <a:buAutoNum type="romanLcParenBoth"/>
                </a:pPr>
                <a:r>
                  <a:rPr lang="en-US" dirty="0" smtClean="0"/>
                  <a:t>Standard deviation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𝑉𝑎𝑟𝑖𝑎𝑛𝑐𝑒</m:t>
                        </m:r>
                      </m:e>
                    </m:rad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US" dirty="0" smtClean="0"/>
                  <a:t> = 2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4" y="4339857"/>
                <a:ext cx="8354729" cy="1226811"/>
              </a:xfrm>
              <a:prstGeom prst="rect">
                <a:avLst/>
              </a:prstGeom>
              <a:blipFill rotWithShape="0">
                <a:blip r:embed="rId5"/>
                <a:stretch>
                  <a:fillRect l="-584" t="-2985" r="-584"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602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8" grpId="0"/>
      <p:bldP spid="9" grpId="0"/>
      <p:bldP spid="6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37149" y="81904"/>
            <a:ext cx="770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Standard Deviation (Simple List of Numbers)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55043"/>
            <a:ext cx="9721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 1: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The age of some grade 1 pupils were recorded by their teacher as follows : 5,6,6,7,7,8,8,9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973750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a-Calculate their mean age 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97668" y="1849260"/>
                <a:ext cx="3580598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5+6+6+7+7+8+8+9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668" y="1849260"/>
                <a:ext cx="3580598" cy="6183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0" y="2458454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-Calculate the variance: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9675489"/>
                  </p:ext>
                </p:extLst>
              </p:nvPr>
            </p:nvGraphicFramePr>
            <p:xfrm>
              <a:off x="256516" y="2827786"/>
              <a:ext cx="2441152" cy="37490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0478"/>
                    <a:gridCol w="1058779"/>
                    <a:gridCol w="721895"/>
                  </a:tblGrid>
                  <a:tr h="41943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935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9675489"/>
                  </p:ext>
                </p:extLst>
              </p:nvPr>
            </p:nvGraphicFramePr>
            <p:xfrm>
              <a:off x="256516" y="2827786"/>
              <a:ext cx="2441152" cy="37490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0478"/>
                    <a:gridCol w="1058779"/>
                    <a:gridCol w="721895"/>
                  </a:tblGrid>
                  <a:tr h="4194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926" t="-1449" r="-273148" b="-80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62644" t="-1449" r="-69540" b="-80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237815" t="-1449" r="-1681" b="-802899"/>
                          </a:stretch>
                        </a:blip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935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194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90352" y="3162731"/>
                <a:ext cx="3054417" cy="786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𝑣𝑎𝑟𝑖𝑎𝑛𝑐𝑒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352" y="3162731"/>
                <a:ext cx="3054417" cy="7862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62155" y="3992405"/>
                <a:ext cx="4908886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𝑣𝑎𝑟𝑖𝑎𝑛𝑐𝑒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4+1+1+0+0+1+1+4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155" y="3992405"/>
                <a:ext cx="4908886" cy="612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76580" y="4726837"/>
                <a:ext cx="49088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𝑣𝑎𝑟𝑖𝑎𝑛𝑐𝑒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580" y="4726837"/>
                <a:ext cx="490888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7267074" y="3291840"/>
            <a:ext cx="28876" cy="35661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56453" y="3238780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c- Calculate the standard deviation: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003676" y="3769223"/>
                <a:ext cx="4527389" cy="398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𝑆𝑡𝑎𝑛𝑑𝑎𝑟𝑑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𝑑𝑒𝑣𝑖𝑎𝑡𝑖𝑜𝑛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𝑣𝑎𝑟𝑖𝑎𝑛𝑐𝑒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676" y="3769223"/>
                <a:ext cx="4527389" cy="39825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449953" y="4237310"/>
                <a:ext cx="4527389" cy="40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𝑆𝑡𝑎𝑛𝑑𝑎𝑟𝑑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𝑑𝑒𝑣𝑖𝑎𝑡𝑖𝑜𝑛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953" y="4237310"/>
                <a:ext cx="4527389" cy="40754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449953" y="4807985"/>
                <a:ext cx="45273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𝑆𝑡𝑎𝑛𝑑𝑎𝑟𝑑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𝑑𝑒𝑣𝑖𝑎𝑡𝑖𝑜𝑛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=1.225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953" y="4807985"/>
                <a:ext cx="452738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0856" y="3897"/>
            <a:ext cx="702644" cy="6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8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  <p:bldP spid="10" grpId="0"/>
      <p:bldP spid="13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19689" y="47804"/>
            <a:ext cx="7892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Standard Deviation ( Frequency Distribution Table)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91518"/>
            <a:ext cx="8354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 2: </a:t>
            </a:r>
            <a:br>
              <a:rPr lang="en-US" b="1" dirty="0" smtClean="0"/>
            </a:br>
            <a:r>
              <a:rPr lang="en-US" dirty="0" smtClean="0"/>
              <a:t>In an agricultural research center, the length of a sample of 50 maize cobs were measured and recorded as shown in the  frequency distribution table below.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13240"/>
              </p:ext>
            </p:extLst>
          </p:nvPr>
        </p:nvGraphicFramePr>
        <p:xfrm>
          <a:off x="113361" y="1942074"/>
          <a:ext cx="969264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565"/>
                <a:gridCol w="991402"/>
                <a:gridCol w="1399022"/>
                <a:gridCol w="1384663"/>
                <a:gridCol w="1384663"/>
                <a:gridCol w="1384663"/>
                <a:gridCol w="1384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Length in cm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Number of Cobs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878524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a-Calculate the mean 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234076"/>
              </p:ext>
            </p:extLst>
          </p:nvPr>
        </p:nvGraphicFramePr>
        <p:xfrm>
          <a:off x="113361" y="3338822"/>
          <a:ext cx="2617002" cy="3304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334"/>
                <a:gridCol w="872334"/>
                <a:gridCol w="872334"/>
              </a:tblGrid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Number of Cobs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 (f)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fx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165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270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168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19688" y="3598551"/>
                <a:ext cx="2521819" cy="674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𝑀𝑒𝑎𝑛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688" y="3598551"/>
                <a:ext cx="2521819" cy="6744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46947" y="4555267"/>
                <a:ext cx="252181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𝑀𝑒𝑎𝑛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843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=16.86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947" y="4555267"/>
                <a:ext cx="2521819" cy="610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062889" y="3291840"/>
            <a:ext cx="28876" cy="35661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13146" y="2922508"/>
            <a:ext cx="459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-Calculate the variance &amp; standard deviation: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331091"/>
                  </p:ext>
                </p:extLst>
              </p:nvPr>
            </p:nvGraphicFramePr>
            <p:xfrm>
              <a:off x="5263949" y="3422853"/>
              <a:ext cx="4332440" cy="33041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6488"/>
                    <a:gridCol w="866488"/>
                    <a:gridCol w="866488"/>
                    <a:gridCol w="866488"/>
                    <a:gridCol w="866488"/>
                  </a:tblGrid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Length </a:t>
                          </a:r>
                        </a:p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(x)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en-US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  <m:sup>
                                    <m:r>
                                      <a:rPr lang="en-US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  <m:sup>
                                    <m:r>
                                      <a:rPr lang="en-US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-7.86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61.7796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247.1184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-4.86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23.6196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165.3372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-1.86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3.4596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38.0556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18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1.14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1.2996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19.4940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21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4.14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17.1396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137.1168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7.14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50.9796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254.898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331091"/>
                  </p:ext>
                </p:extLst>
              </p:nvPr>
            </p:nvGraphicFramePr>
            <p:xfrm>
              <a:off x="5263949" y="3422853"/>
              <a:ext cx="4332440" cy="33041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6488"/>
                    <a:gridCol w="866488"/>
                    <a:gridCol w="866488"/>
                    <a:gridCol w="866488"/>
                    <a:gridCol w="866488"/>
                  </a:tblGrid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Length </a:t>
                          </a:r>
                        </a:p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(x)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100000" t="-1282" r="-300000" b="-5987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01408" t="-1282" r="-202113" b="-5987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99301" t="-1282" r="-100699" b="-5987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402113" t="-1282" r="-1408" b="-598718"/>
                          </a:stretch>
                        </a:blip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-7.86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61.7796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247.1184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-4.86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23.6196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165.3372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-1.86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3.4596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38.0556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18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1.14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1.2996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19.4940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21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4.14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17.1396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137.1168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720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7.14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50.9796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254.898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479280" y="3366178"/>
                <a:ext cx="2521819" cy="696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𝑣𝑎𝑟𝑖𝑎𝑛𝑐𝑒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0" y="3366178"/>
                <a:ext cx="2521819" cy="69672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9280" y="4146580"/>
                <a:ext cx="2417545" cy="889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𝑣𝑎𝑟𝑖𝑎𝑛𝑐𝑒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862.02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=17.2404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0" y="4146580"/>
                <a:ext cx="2417545" cy="8897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583554" y="5253912"/>
                <a:ext cx="2417545" cy="1255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𝑠𝑡𝑎𝑛𝑑𝑎𝑟𝑑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𝑑𝑒𝑣𝑖𝑎𝑡𝑖𝑜𝑛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𝑣𝑎𝑟𝑖𝑎𝑛𝑐𝑒</m:t>
                          </m:r>
                        </m:e>
                      </m:ra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17.2404</m:t>
                          </m:r>
                        </m:e>
                      </m:ra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=4.152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3554" y="5253912"/>
                <a:ext cx="2417545" cy="125553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0856" y="3897"/>
            <a:ext cx="702644" cy="6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4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4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82042" y="68223"/>
            <a:ext cx="5250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Application using CASIO fx-82EX 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30019"/>
            <a:ext cx="8354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 2: </a:t>
            </a:r>
            <a:br>
              <a:rPr lang="en-US" b="1" dirty="0" smtClean="0"/>
            </a:br>
            <a:r>
              <a:rPr lang="en-US" dirty="0" smtClean="0"/>
              <a:t>In an agricultural research center, the length of a sample of 50 maize cobs were measured and recorded as shown in the  frequency distribution table below.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23100"/>
              </p:ext>
            </p:extLst>
          </p:nvPr>
        </p:nvGraphicFramePr>
        <p:xfrm>
          <a:off x="113361" y="1942074"/>
          <a:ext cx="969264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565"/>
                <a:gridCol w="991402"/>
                <a:gridCol w="1399022"/>
                <a:gridCol w="1384663"/>
                <a:gridCol w="1384663"/>
                <a:gridCol w="1384663"/>
                <a:gridCol w="1384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Length in cm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Number of Cobs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022414"/>
              </p:ext>
            </p:extLst>
          </p:nvPr>
        </p:nvGraphicFramePr>
        <p:xfrm>
          <a:off x="113361" y="3463570"/>
          <a:ext cx="2072638" cy="3304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19"/>
                <a:gridCol w="1036319"/>
              </a:tblGrid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Length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Number of Cobs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 (f)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022903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Complete the table below 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466982" y="3463570"/>
            <a:ext cx="3178992" cy="879082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use </a:t>
            </a:r>
            <a:r>
              <a:rPr lang="en-US" dirty="0" smtClean="0">
                <a:solidFill>
                  <a:srgbClr val="0070C0"/>
                </a:solidFill>
              </a:rPr>
              <a:t>CASIO fx-82EX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 Reduce time while calculating)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467" y="4561789"/>
            <a:ext cx="11801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SIO ClassWiz" pitchFamily="2" charset="0"/>
              </a:rPr>
              <a:t>CT2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982" y="5126372"/>
            <a:ext cx="2507451" cy="943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0856" y="3897"/>
            <a:ext cx="702644" cy="6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0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53190" y="68223"/>
            <a:ext cx="2285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Assignment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2131" y="1078029"/>
            <a:ext cx="7815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Explain how measures of dispersion (standard of deviation) can be applied in the real life examples/situation.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2130" y="2142723"/>
                <a:ext cx="781571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2- The marks obtained by 10 pupils in an English test were 15,14,12,13,p,16,11,13,12,and 17. </a:t>
                </a:r>
              </a:p>
              <a:p>
                <a:r>
                  <a:rPr lang="en-US" dirty="0" smtClean="0"/>
                  <a:t>The sum of the squares of the marks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 smtClean="0"/>
                  <a:t> is 1794. </a:t>
                </a:r>
              </a:p>
              <a:p>
                <a:r>
                  <a:rPr lang="en-US" dirty="0" smtClean="0"/>
                  <a:t>Calculate </a:t>
                </a:r>
                <a:br>
                  <a:rPr lang="en-US" dirty="0" smtClean="0"/>
                </a:br>
                <a:r>
                  <a:rPr lang="en-US" dirty="0" smtClean="0"/>
                  <a:t>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Value of p.</a:t>
                </a:r>
              </a:p>
              <a:p>
                <a:r>
                  <a:rPr lang="en-US" dirty="0" smtClean="0"/>
                  <a:t>(ii) Standard deviation.</a:t>
                </a:r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30" y="2142723"/>
                <a:ext cx="7815713" cy="1754326"/>
              </a:xfrm>
              <a:prstGeom prst="rect">
                <a:avLst/>
              </a:prstGeom>
              <a:blipFill rotWithShape="0">
                <a:blip r:embed="rId3"/>
                <a:stretch>
                  <a:fillRect l="-624" t="-1736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0856" y="3897"/>
            <a:ext cx="702644" cy="6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15940" y="2618917"/>
            <a:ext cx="5967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Thank You Very Much!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74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9288</TotalTime>
  <Words>613</Words>
  <Application>Microsoft Office PowerPoint</Application>
  <PresentationFormat>Widescreen</PresentationFormat>
  <Paragraphs>243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CASIO ClassWiz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Hamza Aoun</dc:creator>
  <cp:lastModifiedBy>ADMIN</cp:lastModifiedBy>
  <cp:revision>44</cp:revision>
  <dcterms:created xsi:type="dcterms:W3CDTF">2020-08-17T04:12:57Z</dcterms:created>
  <dcterms:modified xsi:type="dcterms:W3CDTF">2021-09-25T21:09:17Z</dcterms:modified>
</cp:coreProperties>
</file>