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ebp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9" r:id="rId4"/>
    <p:sldId id="260" r:id="rId5"/>
    <p:sldId id="262" r:id="rId6"/>
    <p:sldId id="273" r:id="rId7"/>
    <p:sldId id="270" r:id="rId8"/>
    <p:sldId id="271" r:id="rId9"/>
    <p:sldId id="263" r:id="rId10"/>
    <p:sldId id="272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7" Type="http://schemas.openxmlformats.org/officeDocument/2006/relationships/image" Target="../media/image24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FF1F1-658B-4DB0-A509-12275C7CA163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F6CCE-B77E-4061-B1C6-E689E803A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85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514EF-E132-465D-938A-428AC38A93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19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514EF-E132-465D-938A-428AC38A93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82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514EF-E132-465D-938A-428AC38A93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86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514EF-E132-465D-938A-428AC38A93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96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514EF-E132-465D-938A-428AC38A93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13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514EF-E132-465D-938A-428AC38A93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23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514EF-E132-465D-938A-428AC38A93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41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514EF-E132-465D-938A-428AC38A93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28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514EF-E132-465D-938A-428AC38A93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74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C679-9EF8-46F5-AAF6-903C4CAE2EC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B7EE-8CC3-40A4-947E-24BCA90E7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3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C679-9EF8-46F5-AAF6-903C4CAE2EC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B7EE-8CC3-40A4-947E-24BCA90E7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16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C679-9EF8-46F5-AAF6-903C4CAE2EC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B7EE-8CC3-40A4-947E-24BCA90E7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8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C679-9EF8-46F5-AAF6-903C4CAE2EC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B7EE-8CC3-40A4-947E-24BCA90E7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3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C679-9EF8-46F5-AAF6-903C4CAE2EC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B7EE-8CC3-40A4-947E-24BCA90E7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32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C679-9EF8-46F5-AAF6-903C4CAE2EC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B7EE-8CC3-40A4-947E-24BCA90E7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4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C679-9EF8-46F5-AAF6-903C4CAE2EC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B7EE-8CC3-40A4-947E-24BCA90E7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30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C679-9EF8-46F5-AAF6-903C4CAE2EC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B7EE-8CC3-40A4-947E-24BCA90E7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C679-9EF8-46F5-AAF6-903C4CAE2EC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B7EE-8CC3-40A4-947E-24BCA90E7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4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C679-9EF8-46F5-AAF6-903C4CAE2EC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B7EE-8CC3-40A4-947E-24BCA90E7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68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C679-9EF8-46F5-AAF6-903C4CAE2EC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B7EE-8CC3-40A4-947E-24BCA90E7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37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1C679-9EF8-46F5-AAF6-903C4CAE2EC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9B7EE-8CC3-40A4-947E-24BCA90E7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4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web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6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21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20.png"/><Relationship Id="rId17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9.png"/><Relationship Id="rId5" Type="http://schemas.openxmlformats.org/officeDocument/2006/relationships/image" Target="../media/image11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0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60.png"/><Relationship Id="rId9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.bin"/><Relationship Id="rId18" Type="http://schemas.openxmlformats.org/officeDocument/2006/relationships/image" Target="../media/image20.emf"/><Relationship Id="rId26" Type="http://schemas.openxmlformats.org/officeDocument/2006/relationships/image" Target="../media/image24.emf"/><Relationship Id="rId3" Type="http://schemas.openxmlformats.org/officeDocument/2006/relationships/notesSlide" Target="../notesSlides/notesSlide7.xml"/><Relationship Id="rId21" Type="http://schemas.openxmlformats.org/officeDocument/2006/relationships/oleObject" Target="../embeddings/oleObject5.bin"/><Relationship Id="rId12" Type="http://schemas.openxmlformats.org/officeDocument/2006/relationships/image" Target="../media/image28.png"/><Relationship Id="rId17" Type="http://schemas.openxmlformats.org/officeDocument/2006/relationships/oleObject" Target="../embeddings/oleObject3.bin"/><Relationship Id="rId25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emf"/><Relationship Id="rId20" Type="http://schemas.openxmlformats.org/officeDocument/2006/relationships/image" Target="../media/image21.emf"/><Relationship Id="rId1" Type="http://schemas.openxmlformats.org/officeDocument/2006/relationships/vmlDrawing" Target="../drawings/vmlDrawing1.vml"/><Relationship Id="rId11" Type="http://schemas.openxmlformats.org/officeDocument/2006/relationships/image" Target="../media/image210.png"/><Relationship Id="rId24" Type="http://schemas.openxmlformats.org/officeDocument/2006/relationships/image" Target="../media/image23.emf"/><Relationship Id="rId15" Type="http://schemas.openxmlformats.org/officeDocument/2006/relationships/oleObject" Target="../embeddings/oleObject2.bin"/><Relationship Id="rId23" Type="http://schemas.openxmlformats.org/officeDocument/2006/relationships/oleObject" Target="../embeddings/oleObject6.bin"/><Relationship Id="rId28" Type="http://schemas.openxmlformats.org/officeDocument/2006/relationships/image" Target="../media/image1.png"/><Relationship Id="rId19" Type="http://schemas.openxmlformats.org/officeDocument/2006/relationships/oleObject" Target="../embeddings/oleObject4.bin"/><Relationship Id="rId4" Type="http://schemas.openxmlformats.org/officeDocument/2006/relationships/image" Target="../media/image231.png"/><Relationship Id="rId14" Type="http://schemas.openxmlformats.org/officeDocument/2006/relationships/image" Target="../media/image18.emf"/><Relationship Id="rId22" Type="http://schemas.openxmlformats.org/officeDocument/2006/relationships/image" Target="../media/image22.emf"/><Relationship Id="rId27" Type="http://schemas.openxmlformats.org/officeDocument/2006/relationships/image" Target="../media/image2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99270" y="3984624"/>
            <a:ext cx="83131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Area </a:t>
            </a:r>
            <a:r>
              <a:rPr lang="en-US" sz="5400" b="1" dirty="0" smtClean="0"/>
              <a:t>Approximation Using </a:t>
            </a:r>
          </a:p>
          <a:p>
            <a:pPr algn="ctr"/>
            <a:r>
              <a:rPr lang="en-US" sz="5400" b="1" smtClean="0"/>
              <a:t>Trapezium </a:t>
            </a:r>
            <a:r>
              <a:rPr lang="en-US" sz="5400" b="1" smtClean="0"/>
              <a:t>Rule </a:t>
            </a:r>
            <a:endParaRPr lang="en-US" sz="5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7125" y="624289"/>
            <a:ext cx="2257425" cy="20288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50197" y="2845619"/>
            <a:ext cx="86112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Mathematics Tutorial Session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81805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-9625"/>
            <a:ext cx="12192000" cy="659666"/>
          </a:xfrm>
          <a:prstGeom prst="rect">
            <a:avLst/>
          </a:prstGeom>
          <a:gradFill flip="none" rotWithShape="1">
            <a:gsLst>
              <a:gs pos="41000">
                <a:schemeClr val="accent3">
                  <a:lumMod val="5000"/>
                  <a:lumOff val="95000"/>
                </a:schemeClr>
              </a:gs>
              <a:gs pos="100000">
                <a:schemeClr val="accent3">
                  <a:lumMod val="45000"/>
                  <a:lumOff val="55000"/>
                </a:schemeClr>
              </a:gs>
              <a:gs pos="88000">
                <a:schemeClr val="accent3">
                  <a:lumMod val="45000"/>
                  <a:lumOff val="55000"/>
                </a:schemeClr>
              </a:gs>
              <a:gs pos="97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787238" y="14266"/>
            <a:ext cx="495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Trapezium Rule ( Assignment )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72853" y="1327507"/>
            <a:ext cx="959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Identify real life examples where trapezium rule is applicable.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72853" y="986652"/>
            <a:ext cx="2148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Question 1 </a:t>
            </a:r>
            <a:endParaRPr lang="en-US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2853" y="2541951"/>
                <a:ext cx="95963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A) Complete the table below for the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−4 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53" y="2541951"/>
                <a:ext cx="9596388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508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72853" y="2078519"/>
            <a:ext cx="2148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Question 2 </a:t>
            </a:r>
            <a:endParaRPr lang="en-US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72853" y="4421275"/>
                <a:ext cx="1109134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  <a:p>
                <a:r>
                  <a:rPr lang="en-US" dirty="0" smtClean="0"/>
                  <a:t>B) Use the table and the trapezium rule with 11 strips to estimate the area bounded by the curve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smtClean="0"/>
                  <a:t>x= - 4, x = 1 </a:t>
                </a:r>
                <a:r>
                  <a:rPr lang="en-US" dirty="0" smtClean="0"/>
                  <a:t>and the x-axis</a:t>
                </a:r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53" y="4421275"/>
                <a:ext cx="11091349" cy="923330"/>
              </a:xfrm>
              <a:prstGeom prst="rect">
                <a:avLst/>
              </a:prstGeom>
              <a:blipFill rotWithShape="0">
                <a:blip r:embed="rId4"/>
                <a:stretch>
                  <a:fillRect l="-440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58006" y="-38500"/>
            <a:ext cx="733994" cy="659666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504275"/>
              </p:ext>
            </p:extLst>
          </p:nvPr>
        </p:nvGraphicFramePr>
        <p:xfrm>
          <a:off x="277450" y="3261922"/>
          <a:ext cx="8047554" cy="1046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0486"/>
                <a:gridCol w="670486"/>
                <a:gridCol w="670486"/>
                <a:gridCol w="670486"/>
                <a:gridCol w="670486"/>
                <a:gridCol w="670486"/>
                <a:gridCol w="670486"/>
                <a:gridCol w="670486"/>
                <a:gridCol w="670486"/>
                <a:gridCol w="670486"/>
                <a:gridCol w="671347"/>
                <a:gridCol w="671347"/>
              </a:tblGrid>
              <a:tr h="523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-3.5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-2.5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-1.5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3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70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9625"/>
            <a:ext cx="12192000" cy="659666"/>
          </a:xfrm>
          <a:prstGeom prst="rect">
            <a:avLst/>
          </a:prstGeom>
          <a:gradFill flip="none" rotWithShape="1">
            <a:gsLst>
              <a:gs pos="41000">
                <a:schemeClr val="accent3">
                  <a:lumMod val="5000"/>
                  <a:lumOff val="95000"/>
                </a:schemeClr>
              </a:gs>
              <a:gs pos="100000">
                <a:schemeClr val="accent3">
                  <a:lumMod val="45000"/>
                  <a:lumOff val="55000"/>
                </a:schemeClr>
              </a:gs>
              <a:gs pos="88000">
                <a:schemeClr val="accent3">
                  <a:lumMod val="45000"/>
                  <a:lumOff val="55000"/>
                </a:schemeClr>
              </a:gs>
              <a:gs pos="97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60661" y="3225744"/>
            <a:ext cx="3789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Thank You Very Much! 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58006" y="-9625"/>
            <a:ext cx="733994" cy="65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26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-9625"/>
            <a:ext cx="12192000" cy="659666"/>
          </a:xfrm>
          <a:prstGeom prst="rect">
            <a:avLst/>
          </a:prstGeom>
          <a:gradFill flip="none" rotWithShape="1">
            <a:gsLst>
              <a:gs pos="41000">
                <a:schemeClr val="accent3">
                  <a:lumMod val="5000"/>
                  <a:lumOff val="95000"/>
                </a:schemeClr>
              </a:gs>
              <a:gs pos="100000">
                <a:schemeClr val="accent3">
                  <a:lumMod val="45000"/>
                  <a:lumOff val="55000"/>
                </a:schemeClr>
              </a:gs>
              <a:gs pos="88000">
                <a:schemeClr val="accent3">
                  <a:lumMod val="45000"/>
                  <a:lumOff val="55000"/>
                </a:schemeClr>
              </a:gs>
              <a:gs pos="97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51245" y="0"/>
            <a:ext cx="3789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Irregular Natural Shapes 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0" y="1340548"/>
            <a:ext cx="5108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 are some of these natural shapes?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-1" y="907774"/>
            <a:ext cx="6291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Most of shapes in real the real life situation are mainly irregular. </a:t>
            </a:r>
            <a:endParaRPr lang="en-US" dirty="0"/>
          </a:p>
        </p:txBody>
      </p:sp>
      <p:pic>
        <p:nvPicPr>
          <p:cNvPr id="17" name="Picture 2" descr="Curved wall and ceiling plasterboard – Flexible by CSR Gyprock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61" y="2194559"/>
            <a:ext cx="2864721" cy="19098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130" y="2194559"/>
            <a:ext cx="2864721" cy="19098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130" y="4589052"/>
            <a:ext cx="2852483" cy="19098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61" y="4589052"/>
            <a:ext cx="2864720" cy="19098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7777213" y="2194559"/>
            <a:ext cx="4273616" cy="4304307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How to approximate the area of such </a:t>
            </a:r>
          </a:p>
          <a:p>
            <a:pPr algn="ctr"/>
            <a:r>
              <a:rPr lang="en-US" sz="4400" b="1" dirty="0"/>
              <a:t>i</a:t>
            </a:r>
            <a:r>
              <a:rPr lang="en-US" sz="4400" b="1" dirty="0" smtClean="0"/>
              <a:t>rregular shapes?</a:t>
            </a:r>
            <a:endParaRPr lang="en-US" sz="4400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58006" y="0"/>
            <a:ext cx="733994" cy="65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19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9625"/>
            <a:ext cx="12192000" cy="659666"/>
          </a:xfrm>
          <a:prstGeom prst="rect">
            <a:avLst/>
          </a:prstGeom>
          <a:gradFill flip="none" rotWithShape="1">
            <a:gsLst>
              <a:gs pos="41000">
                <a:schemeClr val="accent3">
                  <a:lumMod val="5000"/>
                  <a:lumOff val="95000"/>
                </a:schemeClr>
              </a:gs>
              <a:gs pos="100000">
                <a:schemeClr val="accent3">
                  <a:lumMod val="45000"/>
                  <a:lumOff val="55000"/>
                </a:schemeClr>
              </a:gs>
              <a:gs pos="88000">
                <a:schemeClr val="accent3">
                  <a:lumMod val="45000"/>
                  <a:lumOff val="55000"/>
                </a:schemeClr>
              </a:gs>
              <a:gs pos="97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54708" y="-19250"/>
            <a:ext cx="3789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Trapezium </a:t>
            </a:r>
            <a:endParaRPr lang="en-US" sz="2800" b="1" dirty="0"/>
          </a:p>
        </p:txBody>
      </p:sp>
      <p:pic>
        <p:nvPicPr>
          <p:cNvPr id="6" name="Picture 4" descr="Area and Perimeter of Trapezoids ( Read ) | Geometry | CK-12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861" y="1130731"/>
            <a:ext cx="2334442" cy="2069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48280" y="1781691"/>
            <a:ext cx="6096000" cy="64633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b="1" dirty="0"/>
              <a:t>Recall : </a:t>
            </a:r>
            <a:endParaRPr lang="en-US" dirty="0"/>
          </a:p>
          <a:p>
            <a:r>
              <a:rPr lang="en-US" dirty="0"/>
              <a:t>A trapezium is a quadrilateral with one pair of parallel sides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48280" y="3405864"/>
                <a:ext cx="6096000" cy="1045094"/>
              </a:xfrm>
              <a:prstGeom prst="rect">
                <a:avLst/>
              </a:prstGeom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en-US" b="1" dirty="0" smtClean="0"/>
                  <a:t>Recall:</a:t>
                </a:r>
              </a:p>
              <a:p>
                <a:r>
                  <a:rPr lang="en-US" dirty="0" smtClean="0"/>
                  <a:t>Area </a:t>
                </a:r>
                <a:r>
                  <a:rPr lang="en-US" dirty="0"/>
                  <a:t>of Trapezium </a:t>
                </a:r>
                <a:r>
                  <a:rPr lang="en-US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𝒉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 </a:t>
                </a:r>
                <a:r>
                  <a:rPr lang="en-US" dirty="0"/>
                  <a:t>where “h” is the perpendicular distance between the two </a:t>
                </a:r>
                <a:r>
                  <a:rPr lang="en-US" dirty="0" smtClean="0"/>
                  <a:t>bases. </a:t>
                </a:r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280" y="3405864"/>
                <a:ext cx="6096000" cy="1045094"/>
              </a:xfrm>
              <a:prstGeom prst="rect">
                <a:avLst/>
              </a:prstGeom>
              <a:blipFill rotWithShape="0">
                <a:blip r:embed="rId3"/>
                <a:stretch>
                  <a:fillRect l="-597" t="-2273" b="-6818"/>
                </a:stretch>
              </a:blipFill>
              <a:ln w="2857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48280" y="1242852"/>
            <a:ext cx="2496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1-What is a trapezium ?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280" y="2884712"/>
            <a:ext cx="3593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2- What is the area of a trapezium?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58006" y="0"/>
            <a:ext cx="733994" cy="65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75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0" y="-9625"/>
            <a:ext cx="12192000" cy="659666"/>
          </a:xfrm>
          <a:prstGeom prst="rect">
            <a:avLst/>
          </a:prstGeom>
          <a:gradFill flip="none" rotWithShape="1">
            <a:gsLst>
              <a:gs pos="41000">
                <a:schemeClr val="accent3">
                  <a:lumMod val="5000"/>
                  <a:lumOff val="95000"/>
                </a:schemeClr>
              </a:gs>
              <a:gs pos="100000">
                <a:schemeClr val="accent3">
                  <a:lumMod val="45000"/>
                  <a:lumOff val="55000"/>
                </a:schemeClr>
              </a:gs>
              <a:gs pos="88000">
                <a:schemeClr val="accent3">
                  <a:lumMod val="45000"/>
                  <a:lumOff val="55000"/>
                </a:schemeClr>
              </a:gs>
              <a:gs pos="97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00326" y="-27496"/>
            <a:ext cx="5028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Estimate Area under the curve </a:t>
            </a:r>
            <a:endParaRPr lang="en-US" sz="2800" b="1" dirty="0"/>
          </a:p>
        </p:txBody>
      </p:sp>
      <p:grpSp>
        <p:nvGrpSpPr>
          <p:cNvPr id="27" name="Group 26"/>
          <p:cNvGrpSpPr/>
          <p:nvPr/>
        </p:nvGrpSpPr>
        <p:grpSpPr>
          <a:xfrm>
            <a:off x="0" y="2175720"/>
            <a:ext cx="6018668" cy="3569739"/>
            <a:chOff x="5387011" y="1759219"/>
            <a:chExt cx="6018668" cy="3569739"/>
          </a:xfrm>
        </p:grpSpPr>
        <p:grpSp>
          <p:nvGrpSpPr>
            <p:cNvPr id="23" name="Group 22"/>
            <p:cNvGrpSpPr/>
            <p:nvPr/>
          </p:nvGrpSpPr>
          <p:grpSpPr>
            <a:xfrm>
              <a:off x="6096000" y="1759219"/>
              <a:ext cx="4480560" cy="3200407"/>
              <a:chOff x="4820479" y="1510741"/>
              <a:chExt cx="4480560" cy="3200407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H="1" flipV="1">
                <a:off x="4837044" y="1510741"/>
                <a:ext cx="3313" cy="3200407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4820479" y="4711148"/>
                <a:ext cx="4480560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5" name="Freeform 24"/>
            <p:cNvSpPr/>
            <p:nvPr/>
          </p:nvSpPr>
          <p:spPr>
            <a:xfrm>
              <a:off x="6112565" y="2321097"/>
              <a:ext cx="4139398" cy="1329980"/>
            </a:xfrm>
            <a:custGeom>
              <a:avLst/>
              <a:gdLst>
                <a:gd name="connsiteX0" fmla="*/ 0 w 4164997"/>
                <a:gd name="connsiteY0" fmla="*/ 541372 h 857386"/>
                <a:gd name="connsiteX1" fmla="*/ 974035 w 4164997"/>
                <a:gd name="connsiteY1" fmla="*/ 153745 h 857386"/>
                <a:gd name="connsiteX2" fmla="*/ 2544418 w 4164997"/>
                <a:gd name="connsiteY2" fmla="*/ 34476 h 857386"/>
                <a:gd name="connsiteX3" fmla="*/ 3925957 w 4164997"/>
                <a:gd name="connsiteY3" fmla="*/ 740154 h 857386"/>
                <a:gd name="connsiteX4" fmla="*/ 4154557 w 4164997"/>
                <a:gd name="connsiteY4" fmla="*/ 849485 h 857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64997" h="857386">
                  <a:moveTo>
                    <a:pt x="0" y="541372"/>
                  </a:moveTo>
                  <a:cubicBezTo>
                    <a:pt x="274982" y="389800"/>
                    <a:pt x="549965" y="238228"/>
                    <a:pt x="974035" y="153745"/>
                  </a:cubicBezTo>
                  <a:cubicBezTo>
                    <a:pt x="1398105" y="69262"/>
                    <a:pt x="2052431" y="-63259"/>
                    <a:pt x="2544418" y="34476"/>
                  </a:cubicBezTo>
                  <a:cubicBezTo>
                    <a:pt x="3036405" y="132211"/>
                    <a:pt x="3657601" y="604319"/>
                    <a:pt x="3925957" y="740154"/>
                  </a:cubicBezTo>
                  <a:cubicBezTo>
                    <a:pt x="4194313" y="875989"/>
                    <a:pt x="4174435" y="862737"/>
                    <a:pt x="4154557" y="849485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387011" y="1759219"/>
              <a:ext cx="11985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y</a:t>
              </a:r>
              <a:r>
                <a:rPr lang="en-US" dirty="0" smtClean="0"/>
                <a:t>-axis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0207157" y="4959626"/>
              <a:ext cx="11985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x-axis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0" y="724384"/>
            <a:ext cx="6381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Estimate the area under the curve as shown on the diagram below</a:t>
            </a:r>
            <a:endParaRPr lang="en-US" dirty="0"/>
          </a:p>
        </p:txBody>
      </p:sp>
      <p:grpSp>
        <p:nvGrpSpPr>
          <p:cNvPr id="91" name="Group 90"/>
          <p:cNvGrpSpPr/>
          <p:nvPr/>
        </p:nvGrpSpPr>
        <p:grpSpPr>
          <a:xfrm>
            <a:off x="668938" y="3459046"/>
            <a:ext cx="4252630" cy="1945956"/>
            <a:chOff x="668938" y="3430171"/>
            <a:chExt cx="4252630" cy="1945956"/>
          </a:xfrm>
        </p:grpSpPr>
        <p:cxnSp>
          <p:nvCxnSpPr>
            <p:cNvPr id="32" name="Straight Connector 31"/>
            <p:cNvCxnSpPr>
              <a:stCxn id="25" idx="0"/>
            </p:cNvCxnSpPr>
            <p:nvPr/>
          </p:nvCxnSpPr>
          <p:spPr>
            <a:xfrm>
              <a:off x="725554" y="3577376"/>
              <a:ext cx="3627" cy="1798751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25" idx="4"/>
            </p:cNvCxnSpPr>
            <p:nvPr/>
          </p:nvCxnSpPr>
          <p:spPr>
            <a:xfrm flipH="1">
              <a:off x="4835487" y="4055322"/>
              <a:ext cx="19089" cy="1320805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668938" y="3430171"/>
              <a:ext cx="134754" cy="173255"/>
            </a:xfrm>
            <a:prstGeom prst="ellipse">
              <a:avLst/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4786814" y="3952075"/>
              <a:ext cx="134754" cy="173255"/>
            </a:xfrm>
            <a:prstGeom prst="ellipse">
              <a:avLst/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1675150" y="2737599"/>
            <a:ext cx="2140417" cy="2667403"/>
            <a:chOff x="1675150" y="2708724"/>
            <a:chExt cx="2140417" cy="2667403"/>
          </a:xfrm>
        </p:grpSpPr>
        <p:cxnSp>
          <p:nvCxnSpPr>
            <p:cNvPr id="94" name="Straight Connector 93"/>
            <p:cNvCxnSpPr>
              <a:stCxn id="25" idx="1"/>
            </p:cNvCxnSpPr>
            <p:nvPr/>
          </p:nvCxnSpPr>
          <p:spPr>
            <a:xfrm flipH="1">
              <a:off x="1675150" y="2976088"/>
              <a:ext cx="18452" cy="2400039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2732326" y="2708724"/>
              <a:ext cx="17507" cy="263852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3785086" y="3155252"/>
              <a:ext cx="30481" cy="218813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>
            <a:off x="725554" y="2746720"/>
            <a:ext cx="4193497" cy="1402359"/>
            <a:chOff x="-4892222" y="4016355"/>
            <a:chExt cx="4193497" cy="1402359"/>
          </a:xfrm>
        </p:grpSpPr>
        <p:cxnSp>
          <p:nvCxnSpPr>
            <p:cNvPr id="104" name="Straight Connector 103"/>
            <p:cNvCxnSpPr>
              <a:endCxn id="25" idx="1"/>
            </p:cNvCxnSpPr>
            <p:nvPr/>
          </p:nvCxnSpPr>
          <p:spPr>
            <a:xfrm flipV="1">
              <a:off x="-4892222" y="4274598"/>
              <a:ext cx="968048" cy="581581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V="1">
              <a:off x="-3949121" y="4028663"/>
              <a:ext cx="1072424" cy="221746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-2900637" y="4016355"/>
              <a:ext cx="1098428" cy="419571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-1803343" y="4434756"/>
              <a:ext cx="1104618" cy="983958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214" name="Group 8213"/>
          <p:cNvGrpSpPr/>
          <p:nvPr/>
        </p:nvGrpSpPr>
        <p:grpSpPr>
          <a:xfrm>
            <a:off x="342950" y="4345915"/>
            <a:ext cx="4603943" cy="1406588"/>
            <a:chOff x="342950" y="4317040"/>
            <a:chExt cx="4603943" cy="1406588"/>
          </a:xfrm>
        </p:grpSpPr>
        <p:grpSp>
          <p:nvGrpSpPr>
            <p:cNvPr id="8212" name="Group 8211"/>
            <p:cNvGrpSpPr/>
            <p:nvPr/>
          </p:nvGrpSpPr>
          <p:grpSpPr>
            <a:xfrm>
              <a:off x="342950" y="4317040"/>
              <a:ext cx="4578618" cy="910211"/>
              <a:chOff x="286334" y="4183068"/>
              <a:chExt cx="4578618" cy="910211"/>
            </a:xfrm>
          </p:grpSpPr>
          <p:sp>
            <p:nvSpPr>
              <p:cNvPr id="118" name="TextBox 117"/>
              <p:cNvSpPr txBox="1"/>
              <p:nvPr/>
            </p:nvSpPr>
            <p:spPr>
              <a:xfrm>
                <a:off x="948265" y="4723947"/>
                <a:ext cx="5005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A1</a:t>
                </a:r>
                <a:endParaRPr lang="en-US" dirty="0"/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1998946" y="4723947"/>
                <a:ext cx="5005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A2</a:t>
                </a:r>
                <a:endParaRPr lang="en-US" dirty="0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3049627" y="4723947"/>
                <a:ext cx="5005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A3</a:t>
                </a:r>
                <a:endParaRPr lang="en-US" dirty="0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4100309" y="4723947"/>
                <a:ext cx="5005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A4</a:t>
                </a:r>
                <a:endParaRPr lang="en-US" dirty="0"/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286334" y="4183068"/>
                <a:ext cx="319717" cy="372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1351059" y="4183068"/>
                <a:ext cx="319717" cy="372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2415784" y="4183068"/>
                <a:ext cx="319717" cy="372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6</a:t>
                </a:r>
                <a:endParaRPr lang="en-US" dirty="0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3480509" y="4183068"/>
                <a:ext cx="319717" cy="372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4545235" y="4183068"/>
                <a:ext cx="319717" cy="372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</p:grpSp>
        <p:sp>
          <p:nvSpPr>
            <p:cNvPr id="8213" name="TextBox 8212"/>
            <p:cNvSpPr txBox="1"/>
            <p:nvPr/>
          </p:nvSpPr>
          <p:spPr>
            <a:xfrm>
              <a:off x="889034" y="5331041"/>
              <a:ext cx="8720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h=2</a:t>
              </a:r>
              <a:endParaRPr lang="en-US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1986094" y="5341558"/>
              <a:ext cx="8720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h=2</a:t>
              </a:r>
              <a:endParaRPr lang="en-US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3024818" y="5347252"/>
              <a:ext cx="8720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h=2</a:t>
              </a:r>
              <a:endParaRPr lang="en-US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4074848" y="5354296"/>
              <a:ext cx="8720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h=2</a:t>
              </a:r>
              <a:endParaRPr lang="en-US" dirty="0"/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-15741" y="1254380"/>
            <a:ext cx="6708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is the area under the curve?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215" name="TextBox 8214"/>
          <p:cNvSpPr txBox="1"/>
          <p:nvPr/>
        </p:nvSpPr>
        <p:spPr>
          <a:xfrm>
            <a:off x="760936" y="5988414"/>
            <a:ext cx="4215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Area under the curve is defined by the curve , x-axis and two vertical lines </a:t>
            </a:r>
            <a:endParaRPr lang="en-US" b="1" dirty="0"/>
          </a:p>
        </p:txBody>
      </p:sp>
      <p:grpSp>
        <p:nvGrpSpPr>
          <p:cNvPr id="8219" name="Group 8218"/>
          <p:cNvGrpSpPr/>
          <p:nvPr/>
        </p:nvGrpSpPr>
        <p:grpSpPr>
          <a:xfrm>
            <a:off x="6612637" y="836181"/>
            <a:ext cx="5387796" cy="1487376"/>
            <a:chOff x="6294922" y="1436967"/>
            <a:chExt cx="5387796" cy="1487376"/>
          </a:xfrm>
        </p:grpSpPr>
        <p:sp>
          <p:nvSpPr>
            <p:cNvPr id="8217" name="TextBox 8216"/>
            <p:cNvSpPr txBox="1"/>
            <p:nvPr/>
          </p:nvSpPr>
          <p:spPr>
            <a:xfrm>
              <a:off x="6294922" y="1724014"/>
              <a:ext cx="5387796" cy="120032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1- Divide the region into several trapezia of uniform height. </a:t>
              </a:r>
            </a:p>
            <a:p>
              <a:r>
                <a:rPr lang="en-US" dirty="0" smtClean="0"/>
                <a:t>2- Calculate the area of each trapezium </a:t>
              </a:r>
            </a:p>
            <a:p>
              <a:r>
                <a:rPr lang="en-US" dirty="0" smtClean="0"/>
                <a:t>3- Area under curve = A1+A2+A3+A4</a:t>
              </a:r>
            </a:p>
          </p:txBody>
        </p:sp>
        <p:sp>
          <p:nvSpPr>
            <p:cNvPr id="8218" name="Rectangle 8217"/>
            <p:cNvSpPr/>
            <p:nvPr/>
          </p:nvSpPr>
          <p:spPr>
            <a:xfrm>
              <a:off x="6294922" y="1436967"/>
              <a:ext cx="5387796" cy="2870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Steps to estimate area under curve using Trapezium rule </a:t>
              </a:r>
              <a:endParaRPr lang="en-US" sz="1600" dirty="0"/>
            </a:p>
          </p:txBody>
        </p:sp>
      </p:grpSp>
      <p:sp>
        <p:nvSpPr>
          <p:cNvPr id="8220" name="TextBox 8219"/>
          <p:cNvSpPr txBox="1"/>
          <p:nvPr/>
        </p:nvSpPr>
        <p:spPr>
          <a:xfrm>
            <a:off x="6578840" y="2495706"/>
            <a:ext cx="1007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Solution </a:t>
            </a:r>
            <a:endParaRPr lang="en-US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21" name="TextBox 8220"/>
              <p:cNvSpPr txBox="1"/>
              <p:nvPr/>
            </p:nvSpPr>
            <p:spPr>
              <a:xfrm>
                <a:off x="5210600" y="2895211"/>
                <a:ext cx="5322770" cy="27269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4+5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5+6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=11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6+4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4+2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/>
                <a:r>
                  <a:rPr lang="en-US" b="0" dirty="0" smtClean="0">
                    <a:ea typeface="Cambria Math" panose="02040503050406030204" pitchFamily="18" charset="0"/>
                  </a:rPr>
                  <a:t/>
                </a:r>
                <a:br>
                  <a:rPr lang="en-US" b="0" dirty="0" smtClean="0">
                    <a:ea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𝑨𝒓𝒆𝒂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𝟏𝟏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𝟑𝟔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𝒖𝒏𝒊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8221" name="TextBox 82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0600" y="2895211"/>
                <a:ext cx="5322770" cy="27269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8" name="Picture 4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58006" y="0"/>
            <a:ext cx="733994" cy="65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60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5" grpId="0"/>
      <p:bldP spid="8220" grpId="0"/>
      <p:bldP spid="82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0" y="-9625"/>
            <a:ext cx="12192000" cy="659666"/>
          </a:xfrm>
          <a:prstGeom prst="rect">
            <a:avLst/>
          </a:prstGeom>
          <a:gradFill flip="none" rotWithShape="1">
            <a:gsLst>
              <a:gs pos="41000">
                <a:schemeClr val="accent3">
                  <a:lumMod val="5000"/>
                  <a:lumOff val="95000"/>
                </a:schemeClr>
              </a:gs>
              <a:gs pos="100000">
                <a:schemeClr val="accent3">
                  <a:lumMod val="45000"/>
                  <a:lumOff val="55000"/>
                </a:schemeClr>
              </a:gs>
              <a:gs pos="88000">
                <a:schemeClr val="accent3">
                  <a:lumMod val="45000"/>
                  <a:lumOff val="55000"/>
                </a:schemeClr>
              </a:gs>
              <a:gs pos="97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433238" y="9355"/>
            <a:ext cx="4047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Deriving Trapezium Rule </a:t>
            </a:r>
            <a:endParaRPr lang="en-US" sz="2800" b="1" dirty="0"/>
          </a:p>
        </p:txBody>
      </p:sp>
      <p:grpSp>
        <p:nvGrpSpPr>
          <p:cNvPr id="67" name="Group 66"/>
          <p:cNvGrpSpPr/>
          <p:nvPr/>
        </p:nvGrpSpPr>
        <p:grpSpPr>
          <a:xfrm>
            <a:off x="6622181" y="837809"/>
            <a:ext cx="6018668" cy="3574759"/>
            <a:chOff x="0" y="2175720"/>
            <a:chExt cx="6018668" cy="3574759"/>
          </a:xfrm>
        </p:grpSpPr>
        <p:grpSp>
          <p:nvGrpSpPr>
            <p:cNvPr id="14" name="Group 13"/>
            <p:cNvGrpSpPr/>
            <p:nvPr/>
          </p:nvGrpSpPr>
          <p:grpSpPr>
            <a:xfrm>
              <a:off x="0" y="2175720"/>
              <a:ext cx="6018668" cy="3569739"/>
              <a:chOff x="5387011" y="1759219"/>
              <a:chExt cx="6018668" cy="3569739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6096000" y="1759219"/>
                <a:ext cx="4480560" cy="3200407"/>
                <a:chOff x="4820479" y="1510741"/>
                <a:chExt cx="4480560" cy="3200407"/>
              </a:xfrm>
            </p:grpSpPr>
            <p:cxnSp>
              <p:nvCxnSpPr>
                <p:cNvPr id="21" name="Straight Arrow Connector 20"/>
                <p:cNvCxnSpPr/>
                <p:nvPr/>
              </p:nvCxnSpPr>
              <p:spPr>
                <a:xfrm flipH="1" flipV="1">
                  <a:off x="4837044" y="1510741"/>
                  <a:ext cx="3313" cy="3200407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Arrow Connector 21"/>
                <p:cNvCxnSpPr/>
                <p:nvPr/>
              </p:nvCxnSpPr>
              <p:spPr>
                <a:xfrm>
                  <a:off x="4820479" y="4711148"/>
                  <a:ext cx="4480560" cy="0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" name="Freeform 15"/>
              <p:cNvSpPr/>
              <p:nvPr/>
            </p:nvSpPr>
            <p:spPr>
              <a:xfrm>
                <a:off x="6112565" y="2321097"/>
                <a:ext cx="4139398" cy="1329980"/>
              </a:xfrm>
              <a:custGeom>
                <a:avLst/>
                <a:gdLst>
                  <a:gd name="connsiteX0" fmla="*/ 0 w 4164997"/>
                  <a:gd name="connsiteY0" fmla="*/ 541372 h 857386"/>
                  <a:gd name="connsiteX1" fmla="*/ 974035 w 4164997"/>
                  <a:gd name="connsiteY1" fmla="*/ 153745 h 857386"/>
                  <a:gd name="connsiteX2" fmla="*/ 2544418 w 4164997"/>
                  <a:gd name="connsiteY2" fmla="*/ 34476 h 857386"/>
                  <a:gd name="connsiteX3" fmla="*/ 3925957 w 4164997"/>
                  <a:gd name="connsiteY3" fmla="*/ 740154 h 857386"/>
                  <a:gd name="connsiteX4" fmla="*/ 4154557 w 4164997"/>
                  <a:gd name="connsiteY4" fmla="*/ 849485 h 857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64997" h="857386">
                    <a:moveTo>
                      <a:pt x="0" y="541372"/>
                    </a:moveTo>
                    <a:cubicBezTo>
                      <a:pt x="274982" y="389800"/>
                      <a:pt x="549965" y="238228"/>
                      <a:pt x="974035" y="153745"/>
                    </a:cubicBezTo>
                    <a:cubicBezTo>
                      <a:pt x="1398105" y="69262"/>
                      <a:pt x="2052431" y="-63259"/>
                      <a:pt x="2544418" y="34476"/>
                    </a:cubicBezTo>
                    <a:cubicBezTo>
                      <a:pt x="3036405" y="132211"/>
                      <a:pt x="3657601" y="604319"/>
                      <a:pt x="3925957" y="740154"/>
                    </a:cubicBezTo>
                    <a:cubicBezTo>
                      <a:pt x="4194313" y="875989"/>
                      <a:pt x="4174435" y="862737"/>
                      <a:pt x="4154557" y="849485"/>
                    </a:cubicBezTo>
                  </a:path>
                </a:pathLst>
              </a:cu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87011" y="1759219"/>
                <a:ext cx="11985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y</a:t>
                </a:r>
                <a:r>
                  <a:rPr lang="en-US" dirty="0" smtClean="0"/>
                  <a:t>-axis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0207157" y="4959626"/>
                <a:ext cx="11985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x-axis</a:t>
                </a:r>
                <a:endParaRPr lang="en-US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668938" y="3459046"/>
              <a:ext cx="4252630" cy="1945956"/>
              <a:chOff x="668938" y="3430171"/>
              <a:chExt cx="4252630" cy="1945956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725554" y="3577376"/>
                <a:ext cx="3627" cy="1798751"/>
              </a:xfrm>
              <a:prstGeom prst="line">
                <a:avLst/>
              </a:prstGeom>
              <a:ln w="38100"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4835487" y="4055322"/>
                <a:ext cx="19089" cy="1320805"/>
              </a:xfrm>
              <a:prstGeom prst="line">
                <a:avLst/>
              </a:prstGeom>
              <a:ln w="38100"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6" name="Oval 25"/>
              <p:cNvSpPr/>
              <p:nvPr/>
            </p:nvSpPr>
            <p:spPr>
              <a:xfrm>
                <a:off x="668938" y="3430171"/>
                <a:ext cx="134754" cy="173255"/>
              </a:xfrm>
              <a:prstGeom prst="ellipse">
                <a:avLst/>
              </a:prstGeom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786814" y="3952075"/>
                <a:ext cx="134754" cy="173255"/>
              </a:xfrm>
              <a:prstGeom prst="ellipse">
                <a:avLst/>
              </a:prstGeom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9" name="Straight Connector 28"/>
            <p:cNvCxnSpPr/>
            <p:nvPr/>
          </p:nvCxnSpPr>
          <p:spPr>
            <a:xfrm flipH="1">
              <a:off x="1614511" y="2976088"/>
              <a:ext cx="11716" cy="2400039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454554" y="2791628"/>
              <a:ext cx="15987" cy="2584499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3293104" y="2830732"/>
              <a:ext cx="30481" cy="256032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16" idx="1"/>
            </p:cNvCxnSpPr>
            <p:nvPr/>
          </p:nvCxnSpPr>
          <p:spPr>
            <a:xfrm flipV="1">
              <a:off x="725554" y="2976088"/>
              <a:ext cx="968048" cy="610457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1668655" y="2791628"/>
              <a:ext cx="777144" cy="189146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468808" y="2780625"/>
              <a:ext cx="916779" cy="51230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360479" y="2839986"/>
              <a:ext cx="785669" cy="617393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4098918" y="3459046"/>
              <a:ext cx="40323" cy="191708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endCxn id="27" idx="2"/>
            </p:cNvCxnSpPr>
            <p:nvPr/>
          </p:nvCxnSpPr>
          <p:spPr>
            <a:xfrm>
              <a:off x="4160791" y="3473998"/>
              <a:ext cx="626023" cy="593580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342950" y="4165208"/>
                  <a:ext cx="31971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950" y="4165208"/>
                  <a:ext cx="319717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r="-15385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1311903" y="4173912"/>
                  <a:ext cx="31971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11903" y="4173912"/>
                  <a:ext cx="319717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r="-13462"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2113287" y="4165208"/>
                  <a:ext cx="31971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13287" y="4165208"/>
                  <a:ext cx="319717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r="-15385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2981222" y="4182792"/>
                  <a:ext cx="31971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81222" y="4182792"/>
                  <a:ext cx="319717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r="-15094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3747102" y="4182792"/>
                  <a:ext cx="31971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5" name="TextBox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7102" y="4182792"/>
                  <a:ext cx="319717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r="-11538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/>
                <p:cNvSpPr txBox="1"/>
                <p:nvPr/>
              </p:nvSpPr>
              <p:spPr>
                <a:xfrm>
                  <a:off x="4490336" y="4173912"/>
                  <a:ext cx="31971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6" name="TextBox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90336" y="4173912"/>
                  <a:ext cx="319717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r="-17308"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6" name="TextBox 55"/>
            <p:cNvSpPr txBox="1"/>
            <p:nvPr/>
          </p:nvSpPr>
          <p:spPr>
            <a:xfrm>
              <a:off x="994886" y="5365265"/>
              <a:ext cx="317017" cy="3801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898718" y="5364442"/>
              <a:ext cx="317017" cy="3801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38131" y="5370285"/>
              <a:ext cx="317017" cy="3801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561541" y="5364442"/>
              <a:ext cx="317017" cy="3801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20284" y="5370285"/>
              <a:ext cx="317017" cy="3801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0" y="713853"/>
            <a:ext cx="3376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Estimate area under the curve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47342" y="3454821"/>
            <a:ext cx="66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A1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392250" y="3454821"/>
            <a:ext cx="66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A2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9237158" y="3454821"/>
            <a:ext cx="66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A3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0082066" y="3454821"/>
            <a:ext cx="66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A4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0926975" y="3454821"/>
            <a:ext cx="66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A5</a:t>
            </a:r>
            <a:endParaRPr lang="en-US" dirty="0"/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58006" y="0"/>
            <a:ext cx="733994" cy="659666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-16820" y="1317409"/>
            <a:ext cx="5082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a) How many strips are formed under the curve?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-17115" y="2213051"/>
            <a:ext cx="6495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b)What are the ordinates of b1 and b2 of 1</a:t>
            </a:r>
            <a:r>
              <a:rPr lang="en-US" b="1" baseline="30000" dirty="0" smtClean="0"/>
              <a:t>st</a:t>
            </a:r>
            <a:r>
              <a:rPr lang="en-US" b="1" dirty="0" smtClean="0"/>
              <a:t> strip and that of the 2</a:t>
            </a:r>
            <a:r>
              <a:rPr lang="en-US" b="1" baseline="30000" dirty="0" smtClean="0"/>
              <a:t>nd</a:t>
            </a:r>
            <a:r>
              <a:rPr lang="en-US" b="1" dirty="0" smtClean="0"/>
              <a:t> strip?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-17489" y="3703365"/>
            <a:ext cx="6495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c) Calculate the area of each strip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" y="1686741"/>
            <a:ext cx="1684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 strips 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64946" y="2859382"/>
                <a:ext cx="594102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For 1</a:t>
                </a:r>
                <a:r>
                  <a:rPr lang="en-US" baseline="30000" dirty="0" smtClean="0">
                    <a:solidFill>
                      <a:srgbClr val="FF0000"/>
                    </a:solidFill>
                  </a:rPr>
                  <a:t>st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Strip :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1=</m:t>
                    </m:r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b="0" dirty="0" smtClean="0">
                  <a:solidFill>
                    <a:srgbClr val="FF0000"/>
                  </a:solidFill>
                </a:endParaRP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For 2</a:t>
                </a:r>
                <a:r>
                  <a:rPr lang="en-US" baseline="30000" dirty="0" smtClean="0">
                    <a:solidFill>
                      <a:srgbClr val="FF0000"/>
                    </a:solidFill>
                  </a:rPr>
                  <a:t>nd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Strip: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46" y="2859382"/>
                <a:ext cx="5941029" cy="646331"/>
              </a:xfrm>
              <a:prstGeom prst="rect">
                <a:avLst/>
              </a:prstGeom>
              <a:blipFill rotWithShape="0">
                <a:blip r:embed="rId10"/>
                <a:stretch>
                  <a:fillRect l="-924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665062" y="4026531"/>
            <a:ext cx="4089971" cy="272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43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0" y="-9625"/>
            <a:ext cx="12192000" cy="659666"/>
          </a:xfrm>
          <a:prstGeom prst="rect">
            <a:avLst/>
          </a:prstGeom>
          <a:gradFill flip="none" rotWithShape="1">
            <a:gsLst>
              <a:gs pos="41000">
                <a:schemeClr val="accent3">
                  <a:lumMod val="5000"/>
                  <a:lumOff val="95000"/>
                </a:schemeClr>
              </a:gs>
              <a:gs pos="100000">
                <a:schemeClr val="accent3">
                  <a:lumMod val="45000"/>
                  <a:lumOff val="55000"/>
                </a:schemeClr>
              </a:gs>
              <a:gs pos="88000">
                <a:schemeClr val="accent3">
                  <a:lumMod val="45000"/>
                  <a:lumOff val="55000"/>
                </a:schemeClr>
              </a:gs>
              <a:gs pos="97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433238" y="9355"/>
            <a:ext cx="4047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Deriving Trapezium Rule </a:t>
            </a:r>
            <a:endParaRPr lang="en-US" sz="2800" b="1" dirty="0"/>
          </a:p>
        </p:txBody>
      </p:sp>
      <p:grpSp>
        <p:nvGrpSpPr>
          <p:cNvPr id="67" name="Group 66"/>
          <p:cNvGrpSpPr/>
          <p:nvPr/>
        </p:nvGrpSpPr>
        <p:grpSpPr>
          <a:xfrm>
            <a:off x="6622181" y="837809"/>
            <a:ext cx="6018668" cy="3574759"/>
            <a:chOff x="0" y="2175720"/>
            <a:chExt cx="6018668" cy="3574759"/>
          </a:xfrm>
        </p:grpSpPr>
        <p:grpSp>
          <p:nvGrpSpPr>
            <p:cNvPr id="14" name="Group 13"/>
            <p:cNvGrpSpPr/>
            <p:nvPr/>
          </p:nvGrpSpPr>
          <p:grpSpPr>
            <a:xfrm>
              <a:off x="0" y="2175720"/>
              <a:ext cx="6018668" cy="3569739"/>
              <a:chOff x="5387011" y="1759219"/>
              <a:chExt cx="6018668" cy="3569739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6096000" y="1759219"/>
                <a:ext cx="4480560" cy="3200407"/>
                <a:chOff x="4820479" y="1510741"/>
                <a:chExt cx="4480560" cy="3200407"/>
              </a:xfrm>
            </p:grpSpPr>
            <p:cxnSp>
              <p:nvCxnSpPr>
                <p:cNvPr id="21" name="Straight Arrow Connector 20"/>
                <p:cNvCxnSpPr/>
                <p:nvPr/>
              </p:nvCxnSpPr>
              <p:spPr>
                <a:xfrm flipH="1" flipV="1">
                  <a:off x="4837044" y="1510741"/>
                  <a:ext cx="3313" cy="3200407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Arrow Connector 21"/>
                <p:cNvCxnSpPr/>
                <p:nvPr/>
              </p:nvCxnSpPr>
              <p:spPr>
                <a:xfrm>
                  <a:off x="4820479" y="4711148"/>
                  <a:ext cx="4480560" cy="0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" name="Freeform 15"/>
              <p:cNvSpPr/>
              <p:nvPr/>
            </p:nvSpPr>
            <p:spPr>
              <a:xfrm>
                <a:off x="6112565" y="2321097"/>
                <a:ext cx="4139398" cy="1329980"/>
              </a:xfrm>
              <a:custGeom>
                <a:avLst/>
                <a:gdLst>
                  <a:gd name="connsiteX0" fmla="*/ 0 w 4164997"/>
                  <a:gd name="connsiteY0" fmla="*/ 541372 h 857386"/>
                  <a:gd name="connsiteX1" fmla="*/ 974035 w 4164997"/>
                  <a:gd name="connsiteY1" fmla="*/ 153745 h 857386"/>
                  <a:gd name="connsiteX2" fmla="*/ 2544418 w 4164997"/>
                  <a:gd name="connsiteY2" fmla="*/ 34476 h 857386"/>
                  <a:gd name="connsiteX3" fmla="*/ 3925957 w 4164997"/>
                  <a:gd name="connsiteY3" fmla="*/ 740154 h 857386"/>
                  <a:gd name="connsiteX4" fmla="*/ 4154557 w 4164997"/>
                  <a:gd name="connsiteY4" fmla="*/ 849485 h 857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64997" h="857386">
                    <a:moveTo>
                      <a:pt x="0" y="541372"/>
                    </a:moveTo>
                    <a:cubicBezTo>
                      <a:pt x="274982" y="389800"/>
                      <a:pt x="549965" y="238228"/>
                      <a:pt x="974035" y="153745"/>
                    </a:cubicBezTo>
                    <a:cubicBezTo>
                      <a:pt x="1398105" y="69262"/>
                      <a:pt x="2052431" y="-63259"/>
                      <a:pt x="2544418" y="34476"/>
                    </a:cubicBezTo>
                    <a:cubicBezTo>
                      <a:pt x="3036405" y="132211"/>
                      <a:pt x="3657601" y="604319"/>
                      <a:pt x="3925957" y="740154"/>
                    </a:cubicBezTo>
                    <a:cubicBezTo>
                      <a:pt x="4194313" y="875989"/>
                      <a:pt x="4174435" y="862737"/>
                      <a:pt x="4154557" y="849485"/>
                    </a:cubicBezTo>
                  </a:path>
                </a:pathLst>
              </a:cu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87011" y="1759219"/>
                <a:ext cx="11985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y</a:t>
                </a:r>
                <a:r>
                  <a:rPr lang="en-US" dirty="0" smtClean="0"/>
                  <a:t>-axis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0207157" y="4959626"/>
                <a:ext cx="11985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x-axis</a:t>
                </a:r>
                <a:endParaRPr lang="en-US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668938" y="3459046"/>
              <a:ext cx="4252630" cy="1945956"/>
              <a:chOff x="668938" y="3430171"/>
              <a:chExt cx="4252630" cy="1945956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725554" y="3577376"/>
                <a:ext cx="3627" cy="1798751"/>
              </a:xfrm>
              <a:prstGeom prst="line">
                <a:avLst/>
              </a:prstGeom>
              <a:ln w="38100"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4835487" y="4055322"/>
                <a:ext cx="19089" cy="1320805"/>
              </a:xfrm>
              <a:prstGeom prst="line">
                <a:avLst/>
              </a:prstGeom>
              <a:ln w="38100"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6" name="Oval 25"/>
              <p:cNvSpPr/>
              <p:nvPr/>
            </p:nvSpPr>
            <p:spPr>
              <a:xfrm>
                <a:off x="668938" y="3430171"/>
                <a:ext cx="134754" cy="173255"/>
              </a:xfrm>
              <a:prstGeom prst="ellipse">
                <a:avLst/>
              </a:prstGeom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786814" y="3952075"/>
                <a:ext cx="134754" cy="173255"/>
              </a:xfrm>
              <a:prstGeom prst="ellipse">
                <a:avLst/>
              </a:prstGeom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9" name="Straight Connector 28"/>
            <p:cNvCxnSpPr/>
            <p:nvPr/>
          </p:nvCxnSpPr>
          <p:spPr>
            <a:xfrm flipH="1">
              <a:off x="1614511" y="2976088"/>
              <a:ext cx="11716" cy="2400039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454554" y="2791628"/>
              <a:ext cx="15987" cy="2584499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3293104" y="2830732"/>
              <a:ext cx="30481" cy="256032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16" idx="1"/>
            </p:cNvCxnSpPr>
            <p:nvPr/>
          </p:nvCxnSpPr>
          <p:spPr>
            <a:xfrm flipV="1">
              <a:off x="725554" y="2976088"/>
              <a:ext cx="968048" cy="610457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1668655" y="2791628"/>
              <a:ext cx="777144" cy="189146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468808" y="2780625"/>
              <a:ext cx="916779" cy="51230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360479" y="2839986"/>
              <a:ext cx="785669" cy="617393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4098918" y="3459046"/>
              <a:ext cx="40323" cy="191708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endCxn id="27" idx="2"/>
            </p:cNvCxnSpPr>
            <p:nvPr/>
          </p:nvCxnSpPr>
          <p:spPr>
            <a:xfrm>
              <a:off x="4160791" y="3473998"/>
              <a:ext cx="626023" cy="593580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342950" y="4165208"/>
                  <a:ext cx="31971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950" y="4165208"/>
                  <a:ext cx="319717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r="-15385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1311903" y="4173912"/>
                  <a:ext cx="31971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11903" y="4173912"/>
                  <a:ext cx="319717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r="-13462"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2113287" y="4165208"/>
                  <a:ext cx="31971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13287" y="4165208"/>
                  <a:ext cx="319717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r="-15385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2981222" y="4182792"/>
                  <a:ext cx="31971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81222" y="4182792"/>
                  <a:ext cx="319717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r="-15094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3747102" y="4182792"/>
                  <a:ext cx="31971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5" name="TextBox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7102" y="4182792"/>
                  <a:ext cx="319717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r="-11538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/>
                <p:cNvSpPr txBox="1"/>
                <p:nvPr/>
              </p:nvSpPr>
              <p:spPr>
                <a:xfrm>
                  <a:off x="4490336" y="4173912"/>
                  <a:ext cx="31971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6" name="TextBox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90336" y="4173912"/>
                  <a:ext cx="319717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r="-17308"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6" name="TextBox 55"/>
            <p:cNvSpPr txBox="1"/>
            <p:nvPr/>
          </p:nvSpPr>
          <p:spPr>
            <a:xfrm>
              <a:off x="994886" y="5365265"/>
              <a:ext cx="317017" cy="3801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898718" y="5364442"/>
              <a:ext cx="317017" cy="3801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38131" y="5370285"/>
              <a:ext cx="317017" cy="3801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561541" y="5364442"/>
              <a:ext cx="317017" cy="3801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20284" y="5370285"/>
              <a:ext cx="317017" cy="3801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0" y="713853"/>
            <a:ext cx="5881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Estimate area under the curve and simplify your answer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-1146217" y="1020523"/>
            <a:ext cx="5719098" cy="3816573"/>
            <a:chOff x="-1146217" y="1020523"/>
            <a:chExt cx="5719098" cy="381657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-1146217" y="1020523"/>
                  <a:ext cx="4456496" cy="37933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1=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b="0" dirty="0" smtClean="0">
                    <a:solidFill>
                      <a:schemeClr val="tx1"/>
                    </a:solidFill>
                    <a:ea typeface="Cambria Math" panose="02040503050406030204" pitchFamily="18" charset="0"/>
                  </a:endParaRPr>
                </a:p>
                <a:p>
                  <a:pPr/>
                  <a:r>
                    <a:rPr lang="en-US" b="0" dirty="0" smtClean="0">
                      <a:solidFill>
                        <a:schemeClr val="tx1"/>
                      </a:solidFill>
                      <a:ea typeface="Cambria Math" panose="02040503050406030204" pitchFamily="18" charset="0"/>
                    </a:rPr>
                    <a:t/>
                  </a:r>
                  <a:br>
                    <a:rPr lang="en-US" b="0" dirty="0" smtClean="0">
                      <a:solidFill>
                        <a:schemeClr val="tx1"/>
                      </a:solidFill>
                      <a:ea typeface="Cambria Math" panose="02040503050406030204" pitchFamily="18" charset="0"/>
                    </a:rPr>
                  </a:b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2=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b="0" dirty="0" smtClean="0">
                    <a:solidFill>
                      <a:schemeClr val="tx1"/>
                    </a:solidFill>
                    <a:ea typeface="Cambria Math" panose="02040503050406030204" pitchFamily="18" charset="0"/>
                  </a:endParaRPr>
                </a:p>
                <a:p>
                  <a:pPr/>
                  <a:r>
                    <a:rPr lang="en-US" b="0" dirty="0" smtClean="0">
                      <a:solidFill>
                        <a:schemeClr val="tx1"/>
                      </a:solidFill>
                      <a:ea typeface="Cambria Math" panose="02040503050406030204" pitchFamily="18" charset="0"/>
                    </a:rPr>
                    <a:t/>
                  </a:r>
                  <a:br>
                    <a:rPr lang="en-US" b="0" dirty="0" smtClean="0">
                      <a:solidFill>
                        <a:schemeClr val="tx1"/>
                      </a:solidFill>
                      <a:ea typeface="Cambria Math" panose="02040503050406030204" pitchFamily="18" charset="0"/>
                    </a:rPr>
                  </a:b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3=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dirty="0" smtClean="0">
                    <a:solidFill>
                      <a:schemeClr val="tx1"/>
                    </a:solidFill>
                  </a:endParaRPr>
                </a:p>
                <a:p>
                  <a:pPr/>
                  <a:r>
                    <a:rPr lang="en-US" dirty="0" smtClean="0">
                      <a:solidFill>
                        <a:schemeClr val="tx1"/>
                      </a:solidFill>
                    </a:rPr>
                    <a:t/>
                  </a:r>
                  <a:br>
                    <a:rPr lang="en-US" dirty="0" smtClean="0">
                      <a:solidFill>
                        <a:schemeClr val="tx1"/>
                      </a:solidFill>
                    </a:rPr>
                  </a:b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4=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b="0" dirty="0" smtClean="0">
                    <a:solidFill>
                      <a:schemeClr val="tx1"/>
                    </a:solidFill>
                    <a:ea typeface="Cambria Math" panose="02040503050406030204" pitchFamily="18" charset="0"/>
                  </a:endParaRPr>
                </a:p>
                <a:p>
                  <a:pPr/>
                  <a:r>
                    <a:rPr lang="en-US" b="0" dirty="0" smtClean="0">
                      <a:solidFill>
                        <a:schemeClr val="tx1"/>
                      </a:solidFill>
                      <a:ea typeface="Cambria Math" panose="02040503050406030204" pitchFamily="18" charset="0"/>
                    </a:rPr>
                    <a:t/>
                  </a:r>
                  <a:br>
                    <a:rPr lang="en-US" b="0" dirty="0" smtClean="0">
                      <a:solidFill>
                        <a:schemeClr val="tx1"/>
                      </a:solidFill>
                      <a:ea typeface="Cambria Math" panose="02040503050406030204" pitchFamily="18" charset="0"/>
                    </a:rPr>
                  </a:b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5=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146217" y="1020523"/>
                  <a:ext cx="4456496" cy="3793346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/>
                <p:cNvSpPr txBox="1"/>
                <p:nvPr/>
              </p:nvSpPr>
              <p:spPr>
                <a:xfrm>
                  <a:off x="1473547" y="1074151"/>
                  <a:ext cx="3099334" cy="6109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4" name="Text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3547" y="1074151"/>
                  <a:ext cx="3099334" cy="610936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/>
                <p:cNvSpPr txBox="1"/>
                <p:nvPr/>
              </p:nvSpPr>
              <p:spPr>
                <a:xfrm>
                  <a:off x="1433126" y="1847883"/>
                  <a:ext cx="3099334" cy="6109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6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3126" y="1847883"/>
                  <a:ext cx="3099334" cy="610936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Box 76"/>
                <p:cNvSpPr txBox="1"/>
                <p:nvPr/>
              </p:nvSpPr>
              <p:spPr>
                <a:xfrm>
                  <a:off x="1419436" y="2621615"/>
                  <a:ext cx="3099334" cy="6109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7" name="TextBox 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9436" y="2621615"/>
                  <a:ext cx="3099334" cy="610936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Box 77"/>
                <p:cNvSpPr txBox="1"/>
                <p:nvPr/>
              </p:nvSpPr>
              <p:spPr>
                <a:xfrm>
                  <a:off x="1419436" y="3434369"/>
                  <a:ext cx="3099334" cy="6109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8" name="TextBox 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9436" y="3434369"/>
                  <a:ext cx="3099334" cy="610936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/>
                <p:cNvSpPr txBox="1"/>
                <p:nvPr/>
              </p:nvSpPr>
              <p:spPr>
                <a:xfrm>
                  <a:off x="1419436" y="4226160"/>
                  <a:ext cx="3099334" cy="6109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9" name="TextBox 7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9436" y="4226160"/>
                  <a:ext cx="3099334" cy="610936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-47105" y="5640722"/>
                <a:ext cx="10547844" cy="11515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𝐴𝑟𝑒𝑎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/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𝐴𝑟𝑒𝑎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7105" y="5640722"/>
                <a:ext cx="10547844" cy="1151597"/>
              </a:xfrm>
              <a:prstGeom prst="rect">
                <a:avLst/>
              </a:prstGeom>
              <a:blipFill rotWithShape="0">
                <a:blip r:embed="rId15"/>
                <a:stretch>
                  <a:fillRect b="-26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456760" y="6207632"/>
                <a:ext cx="5699614" cy="549353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6760" y="6207632"/>
                <a:ext cx="5699614" cy="549353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7547342" y="3454821"/>
            <a:ext cx="66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A1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392250" y="3454821"/>
            <a:ext cx="66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A2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9237158" y="3454821"/>
            <a:ext cx="66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A3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0082066" y="3454821"/>
            <a:ext cx="66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A4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0926975" y="3454821"/>
            <a:ext cx="66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A5</a:t>
            </a:r>
            <a:endParaRPr lang="en-US" dirty="0"/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58006" y="0"/>
            <a:ext cx="733994" cy="659666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-47105" y="5038820"/>
            <a:ext cx="506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Area under curve = A1+A2+A3+A4+A5</a:t>
            </a:r>
          </a:p>
        </p:txBody>
      </p:sp>
    </p:spTree>
    <p:extLst>
      <p:ext uri="{BB962C8B-B14F-4D97-AF65-F5344CB8AC3E}">
        <p14:creationId xmlns:p14="http://schemas.microsoft.com/office/powerpoint/2010/main" val="50581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-9625"/>
            <a:ext cx="12192000" cy="659666"/>
          </a:xfrm>
          <a:prstGeom prst="rect">
            <a:avLst/>
          </a:prstGeom>
          <a:gradFill flip="none" rotWithShape="1">
            <a:gsLst>
              <a:gs pos="41000">
                <a:schemeClr val="accent3">
                  <a:lumMod val="5000"/>
                  <a:lumOff val="95000"/>
                </a:schemeClr>
              </a:gs>
              <a:gs pos="100000">
                <a:schemeClr val="accent3">
                  <a:lumMod val="45000"/>
                  <a:lumOff val="55000"/>
                </a:schemeClr>
              </a:gs>
              <a:gs pos="88000">
                <a:schemeClr val="accent3">
                  <a:lumMod val="45000"/>
                  <a:lumOff val="55000"/>
                </a:schemeClr>
              </a:gs>
              <a:gs pos="97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BestMath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142"/>
          <a:stretch/>
        </p:blipFill>
        <p:spPr bwMode="auto">
          <a:xfrm>
            <a:off x="6368277" y="1086155"/>
            <a:ext cx="5432296" cy="3146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211431" y="-9238"/>
            <a:ext cx="4047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Deriving Trapezium Rule 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6627" y="864412"/>
                <a:ext cx="8544053" cy="39067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In General :</a:t>
                </a:r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𝐸𝑠𝑡𝑖𝑚𝑎𝑡𝑒𝑑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"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"=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𝑆𝑢𝑚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𝑡𝑟𝑎𝑝𝑒𝑧𝑖𝑎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𝑎𝑟𝑒𝑎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𝑓𝑜𝑟𝑚𝑒𝑑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𝑢𝑛𝑑𝑒𝑟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𝑐𝑢𝑟𝑣𝑒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3+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4+…+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𝐴𝑛</m:t>
                      </m:r>
                    </m:oMath>
                  </m:oMathPara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27" y="864412"/>
                <a:ext cx="8544053" cy="3906711"/>
              </a:xfrm>
              <a:prstGeom prst="rect">
                <a:avLst/>
              </a:prstGeom>
              <a:blipFill rotWithShape="0">
                <a:blip r:embed="rId4"/>
                <a:stretch>
                  <a:fillRect l="-571" t="-9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7482925" y="3094048"/>
            <a:ext cx="447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83419" y="3094048"/>
            <a:ext cx="447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83913" y="3100173"/>
            <a:ext cx="447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828930" y="3094048"/>
            <a:ext cx="447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>
            <a:stCxn id="10" idx="3"/>
            <a:endCxn id="18" idx="1"/>
          </p:cNvCxnSpPr>
          <p:nvPr/>
        </p:nvCxnSpPr>
        <p:spPr>
          <a:xfrm flipV="1">
            <a:off x="9331174" y="3278714"/>
            <a:ext cx="1497756" cy="612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7603435" y="1470991"/>
            <a:ext cx="1727739" cy="3876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 n Trapezia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264051" y="4410537"/>
            <a:ext cx="4134246" cy="1164657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n= number if strips 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58006" y="0"/>
            <a:ext cx="733994" cy="65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03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9625"/>
            <a:ext cx="12192000" cy="659666"/>
          </a:xfrm>
          <a:prstGeom prst="rect">
            <a:avLst/>
          </a:prstGeom>
          <a:gradFill flip="none" rotWithShape="1">
            <a:gsLst>
              <a:gs pos="41000">
                <a:schemeClr val="accent3">
                  <a:lumMod val="5000"/>
                  <a:lumOff val="95000"/>
                </a:schemeClr>
              </a:gs>
              <a:gs pos="100000">
                <a:schemeClr val="accent3">
                  <a:lumMod val="45000"/>
                  <a:lumOff val="55000"/>
                </a:schemeClr>
              </a:gs>
              <a:gs pos="88000">
                <a:schemeClr val="accent3">
                  <a:lumMod val="45000"/>
                  <a:lumOff val="55000"/>
                </a:schemeClr>
              </a:gs>
              <a:gs pos="97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83174" y="2090993"/>
            <a:ext cx="9445435" cy="3532471"/>
            <a:chOff x="102826" y="2069431"/>
            <a:chExt cx="9445435" cy="3532471"/>
          </a:xfrm>
        </p:grpSpPr>
        <p:sp>
          <p:nvSpPr>
            <p:cNvPr id="26" name="Rectangle 25"/>
            <p:cNvSpPr/>
            <p:nvPr/>
          </p:nvSpPr>
          <p:spPr>
            <a:xfrm>
              <a:off x="192505" y="2069431"/>
              <a:ext cx="9355756" cy="353247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Rectangle 45"/>
                <p:cNvSpPr/>
                <p:nvPr/>
              </p:nvSpPr>
              <p:spPr>
                <a:xfrm>
                  <a:off x="102826" y="4669001"/>
                  <a:ext cx="240341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46.25 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𝑠𝑞𝑢𝑎𝑟𝑒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𝑢𝑛𝑖𝑡𝑠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6" name="Rectangle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826" y="4669001"/>
                  <a:ext cx="2403415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0" name="TextBox 29"/>
          <p:cNvSpPr txBox="1"/>
          <p:nvPr/>
        </p:nvSpPr>
        <p:spPr>
          <a:xfrm>
            <a:off x="4737354" y="-9625"/>
            <a:ext cx="495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Trapezium Rule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92505" y="837398"/>
                <a:ext cx="9596388" cy="760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Estimate the area bounded by the curve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+5 </m:t>
                    </m:r>
                  </m:oMath>
                </a14:m>
                <a:r>
                  <a:rPr lang="en-US" dirty="0" smtClean="0"/>
                  <a:t>, the x-axis , the two lines x=0 and x=5 using trapezium rule, with h=1</a:t>
                </a:r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505" y="837398"/>
                <a:ext cx="9596388" cy="760465"/>
              </a:xfrm>
              <a:prstGeom prst="rect">
                <a:avLst/>
              </a:prstGeom>
              <a:blipFill rotWithShape="0">
                <a:blip r:embed="rId6"/>
                <a:stretch>
                  <a:fillRect l="-572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7" name="Table 26"/>
          <p:cNvGraphicFramePr>
            <a:graphicFrameLocks noGrp="1"/>
          </p:cNvGraphicFramePr>
          <p:nvPr>
            <p:extLst/>
          </p:nvPr>
        </p:nvGraphicFramePr>
        <p:xfrm>
          <a:off x="282184" y="2219446"/>
          <a:ext cx="5618102" cy="812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586"/>
                <a:gridCol w="802586"/>
                <a:gridCol w="802586"/>
                <a:gridCol w="802586"/>
                <a:gridCol w="802586"/>
                <a:gridCol w="802586"/>
                <a:gridCol w="802586"/>
              </a:tblGrid>
              <a:tr h="406256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256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5.5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9.5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17.5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82184" y="3124857"/>
                <a:ext cx="4439870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84" y="3124857"/>
                <a:ext cx="4439870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82184" y="3853874"/>
                <a:ext cx="4708212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[5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+17.5+2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5.5+7+9.5+13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84" y="3853874"/>
                <a:ext cx="4708212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72853" y="604972"/>
            <a:ext cx="2148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Example 1</a:t>
            </a:r>
            <a:endParaRPr lang="en-US" b="1" u="sng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48381" y="-55989"/>
            <a:ext cx="733994" cy="65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61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-9625"/>
            <a:ext cx="12192000" cy="659666"/>
          </a:xfrm>
          <a:prstGeom prst="rect">
            <a:avLst/>
          </a:prstGeom>
          <a:gradFill flip="none" rotWithShape="1">
            <a:gsLst>
              <a:gs pos="41000">
                <a:schemeClr val="accent3">
                  <a:lumMod val="5000"/>
                  <a:lumOff val="95000"/>
                </a:schemeClr>
              </a:gs>
              <a:gs pos="100000">
                <a:schemeClr val="accent3">
                  <a:lumMod val="45000"/>
                  <a:lumOff val="55000"/>
                </a:schemeClr>
              </a:gs>
              <a:gs pos="88000">
                <a:schemeClr val="accent3">
                  <a:lumMod val="45000"/>
                  <a:lumOff val="55000"/>
                </a:schemeClr>
              </a:gs>
              <a:gs pos="97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965303" y="17718"/>
            <a:ext cx="3789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Trapezium Rule 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4"/>
              <p:cNvSpPr>
                <a:spLocks noChangeArrowheads="1"/>
              </p:cNvSpPr>
              <p:nvPr/>
            </p:nvSpPr>
            <p:spPr bwMode="auto">
              <a:xfrm>
                <a:off x="113786" y="888405"/>
                <a:ext cx="8237144" cy="7727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>
                <a:lvl1pPr marL="468313" indent="-468313"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en-US" sz="1800" b="1" dirty="0" smtClean="0">
                    <a:latin typeface="+mn-lt"/>
                  </a:rPr>
                  <a:t>Estimate the area under the curve </a:t>
                </a:r>
                <a14:m>
                  <m:oMath xmlns:m="http://schemas.openxmlformats.org/officeDocument/2006/math">
                    <m:r>
                      <a:rPr lang="en-US" altLang="en-US" sz="18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altLang="en-US" sz="18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1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en-US" sz="1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altLang="en-US" sz="1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en-US" sz="1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1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altLang="en-US" sz="1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altLang="en-US" sz="18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1800" b="1" i="1" smtClean="0">
                        <a:latin typeface="Cambria Math" panose="02040503050406030204" pitchFamily="18" charset="0"/>
                      </a:rPr>
                      <m:t>𝒃𝒐𝒖𝒏𝒅𝒆𝒅</m:t>
                    </m:r>
                    <m:r>
                      <a:rPr lang="en-US" altLang="en-US" sz="18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en-US" sz="1800" b="1" dirty="0" smtClean="0">
                  <a:latin typeface="+mn-lt"/>
                </a:endParaRPr>
              </a:p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en-US" sz="1800" b="1" dirty="0" smtClean="0">
                    <a:latin typeface="+mn-lt"/>
                  </a:rPr>
                  <a:t>By x-axis, y-axis and the lines x=0 and x=1 with h=0.2</a:t>
                </a:r>
                <a:endParaRPr lang="en-US" altLang="en-US" sz="1800" b="1" dirty="0">
                  <a:latin typeface="+mn-lt"/>
                </a:endParaRPr>
              </a:p>
            </p:txBody>
          </p:sp>
        </mc:Choice>
        <mc:Fallback xmlns="">
          <p:sp>
            <p:nvSpPr>
              <p:cNvPr id="6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3786" y="888405"/>
                <a:ext cx="8237144" cy="772776"/>
              </a:xfrm>
              <a:prstGeom prst="rect">
                <a:avLst/>
              </a:prstGeom>
              <a:blipFill rotWithShape="0">
                <a:blip r:embed="rId4"/>
                <a:stretch>
                  <a:fillRect l="-666" b="-118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32"/>
              <p:cNvSpPr>
                <a:spLocks noChangeArrowheads="1"/>
              </p:cNvSpPr>
              <p:nvPr/>
            </p:nvSpPr>
            <p:spPr bwMode="auto">
              <a:xfrm>
                <a:off x="22255" y="1723478"/>
                <a:ext cx="8242301" cy="923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>
                <a:lvl1pPr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en-US" sz="1800" dirty="0" smtClean="0">
                    <a:latin typeface="+mn-lt"/>
                  </a:rPr>
                  <a:t>For each value of </a:t>
                </a:r>
                <a:r>
                  <a:rPr lang="en-US" altLang="en-US" sz="1800" i="1" dirty="0">
                    <a:latin typeface="+mn-lt"/>
                  </a:rPr>
                  <a:t>x</a:t>
                </a:r>
                <a:r>
                  <a:rPr lang="en-US" altLang="en-US" sz="1800" dirty="0">
                    <a:latin typeface="+mn-lt"/>
                  </a:rPr>
                  <a:t>, we calculate the </a:t>
                </a:r>
                <a:r>
                  <a:rPr lang="en-US" altLang="en-US" sz="1800" i="1" dirty="0">
                    <a:latin typeface="+mn-lt"/>
                  </a:rPr>
                  <a:t>y</a:t>
                </a:r>
                <a:r>
                  <a:rPr lang="en-US" altLang="en-US" sz="1800" dirty="0">
                    <a:latin typeface="+mn-lt"/>
                  </a:rPr>
                  <a:t>-values, using the function, and writing the values in a table</a:t>
                </a:r>
                <a:r>
                  <a:rPr lang="en-US" altLang="en-US" sz="1800" dirty="0" smtClean="0">
                    <a:latin typeface="+mn-lt"/>
                  </a:rPr>
                  <a:t>.</a:t>
                </a:r>
                <a:endParaRPr lang="en-US" altLang="en-US" sz="1800" dirty="0">
                  <a:latin typeface="+mn-lt"/>
                </a:endParaRPr>
              </a:p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en-US" sz="1800" dirty="0" smtClean="0">
                    <a:solidFill>
                      <a:srgbClr val="FF0000"/>
                    </a:solidFill>
                    <a:latin typeface="+mn-lt"/>
                  </a:rPr>
                  <a:t>1</a:t>
                </a:r>
                <a:r>
                  <a:rPr lang="en-US" altLang="en-US" sz="1800" baseline="30000" dirty="0" smtClean="0">
                    <a:solidFill>
                      <a:srgbClr val="FF0000"/>
                    </a:solidFill>
                    <a:latin typeface="+mn-lt"/>
                  </a:rPr>
                  <a:t>st</a:t>
                </a:r>
                <a:r>
                  <a:rPr lang="en-US" altLang="en-US" sz="1800" dirty="0" smtClean="0">
                    <a:solidFill>
                      <a:srgbClr val="FF0000"/>
                    </a:solidFill>
                    <a:latin typeface="+mn-lt"/>
                  </a:rPr>
                  <a:t> : Construct a table of values with domain </a:t>
                </a:r>
                <a14:m>
                  <m:oMath xmlns:m="http://schemas.openxmlformats.org/officeDocument/2006/math">
                    <m:r>
                      <a:rPr lang="en-US" altLang="en-US" sz="1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1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altLang="en-US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altLang="en-US" sz="1800" dirty="0" smtClean="0">
                    <a:solidFill>
                      <a:srgbClr val="FF0000"/>
                    </a:solidFill>
                    <a:latin typeface="+mn-lt"/>
                  </a:rPr>
                  <a:t> with interval width h=0.2</a:t>
                </a:r>
              </a:p>
            </p:txBody>
          </p:sp>
        </mc:Choice>
        <mc:Fallback xmlns="">
          <p:sp>
            <p:nvSpPr>
              <p:cNvPr id="24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255" y="1723478"/>
                <a:ext cx="8242301" cy="923330"/>
              </a:xfrm>
              <a:prstGeom prst="rect">
                <a:avLst/>
              </a:prstGeom>
              <a:blipFill rotWithShape="0">
                <a:blip r:embed="rId11"/>
                <a:stretch>
                  <a:fillRect l="-666" t="-3311" b="-993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9061788" y="851668"/>
            <a:ext cx="2718566" cy="1699269"/>
            <a:chOff x="4754078" y="1279358"/>
            <a:chExt cx="3505200" cy="2286000"/>
          </a:xfrm>
        </p:grpSpPr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4754078" y="1279358"/>
              <a:ext cx="3505200" cy="2286000"/>
              <a:chOff x="2544" y="528"/>
              <a:chExt cx="2832" cy="1890"/>
            </a:xfrm>
          </p:grpSpPr>
          <p:pic>
            <p:nvPicPr>
              <p:cNvPr id="9" name="Picture 8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4" y="528"/>
                <a:ext cx="2832" cy="18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>
                <a:off x="2880" y="768"/>
                <a:ext cx="0" cy="148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4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84685635"/>
                </p:ext>
              </p:extLst>
            </p:nvPr>
          </p:nvGraphicFramePr>
          <p:xfrm>
            <a:off x="4865203" y="1965158"/>
            <a:ext cx="376238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65" name="Equation" r:id="rId13" imgW="161965" imgH="171408" progId="Equation.3">
                    <p:embed/>
                  </p:oleObj>
                </mc:Choice>
                <mc:Fallback>
                  <p:oleObj name="Equation" r:id="rId13" imgW="161965" imgH="17140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5203" y="1965158"/>
                          <a:ext cx="376238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63046700"/>
                </p:ext>
              </p:extLst>
            </p:nvPr>
          </p:nvGraphicFramePr>
          <p:xfrm>
            <a:off x="5439878" y="2214396"/>
            <a:ext cx="350838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66" name="Equation" r:id="rId15" imgW="142799" imgH="171408" progId="Equation.3">
                    <p:embed/>
                  </p:oleObj>
                </mc:Choice>
                <mc:Fallback>
                  <p:oleObj name="Equation" r:id="rId15" imgW="142799" imgH="17140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9878" y="2214396"/>
                          <a:ext cx="350838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0711122"/>
                </p:ext>
              </p:extLst>
            </p:nvPr>
          </p:nvGraphicFramePr>
          <p:xfrm>
            <a:off x="7532203" y="2854158"/>
            <a:ext cx="377825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67" name="Equation" r:id="rId17" imgW="161965" imgH="171408" progId="Equation.3">
                    <p:embed/>
                  </p:oleObj>
                </mc:Choice>
                <mc:Fallback>
                  <p:oleObj name="Equation" r:id="rId17" imgW="161965" imgH="17140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32203" y="2854158"/>
                          <a:ext cx="377825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14512998"/>
                </p:ext>
              </p:extLst>
            </p:nvPr>
          </p:nvGraphicFramePr>
          <p:xfrm>
            <a:off x="5952641" y="2396958"/>
            <a:ext cx="377825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68" name="Equation" r:id="rId19" imgW="161965" imgH="171408" progId="Equation.3">
                    <p:embed/>
                  </p:oleObj>
                </mc:Choice>
                <mc:Fallback>
                  <p:oleObj name="Equation" r:id="rId19" imgW="161965" imgH="17140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52641" y="2396958"/>
                          <a:ext cx="377825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45564270"/>
                </p:ext>
              </p:extLst>
            </p:nvPr>
          </p:nvGraphicFramePr>
          <p:xfrm>
            <a:off x="6978166" y="2701758"/>
            <a:ext cx="377825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69" name="Equation" r:id="rId21" imgW="161965" imgH="171408" progId="Equation.3">
                    <p:embed/>
                  </p:oleObj>
                </mc:Choice>
                <mc:Fallback>
                  <p:oleObj name="Equation" r:id="rId21" imgW="161965" imgH="17140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78166" y="2701758"/>
                          <a:ext cx="377825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91025594"/>
                </p:ext>
              </p:extLst>
            </p:nvPr>
          </p:nvGraphicFramePr>
          <p:xfrm>
            <a:off x="6486041" y="2625558"/>
            <a:ext cx="377825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70" name="Equation" r:id="rId23" imgW="161965" imgH="171408" progId="Equation.3">
                    <p:embed/>
                  </p:oleObj>
                </mc:Choice>
                <mc:Fallback>
                  <p:oleObj name="Equation" r:id="rId23" imgW="161965" imgH="17140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86041" y="2625558"/>
                          <a:ext cx="377825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7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6092106"/>
                </p:ext>
              </p:extLst>
            </p:nvPr>
          </p:nvGraphicFramePr>
          <p:xfrm>
            <a:off x="6659078" y="1507958"/>
            <a:ext cx="1138238" cy="687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71" name="Equation" r:id="rId25" imgW="590631" imgH="352533" progId="Equation.3">
                    <p:embed/>
                  </p:oleObj>
                </mc:Choice>
                <mc:Fallback>
                  <p:oleObj name="Equation" r:id="rId25" imgW="590631" imgH="35253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59078" y="1507958"/>
                          <a:ext cx="1138238" cy="6873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Rectangle 89"/>
            <p:cNvSpPr>
              <a:spLocks noChangeArrowheads="1"/>
            </p:cNvSpPr>
            <p:nvPr/>
          </p:nvSpPr>
          <p:spPr bwMode="auto">
            <a:xfrm>
              <a:off x="4754078" y="1279358"/>
              <a:ext cx="3505200" cy="2286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87147"/>
              </p:ext>
            </p:extLst>
          </p:nvPr>
        </p:nvGraphicFramePr>
        <p:xfrm>
          <a:off x="113786" y="2728959"/>
          <a:ext cx="5219291" cy="373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613"/>
                <a:gridCol w="745613"/>
                <a:gridCol w="745613"/>
                <a:gridCol w="745613"/>
                <a:gridCol w="745613"/>
                <a:gridCol w="745613"/>
                <a:gridCol w="745613"/>
              </a:tblGrid>
              <a:tr h="373434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0.2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0.4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0.6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0.8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5235987" y="2728959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13786" y="604972"/>
            <a:ext cx="2148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Example 2</a:t>
            </a:r>
            <a:endParaRPr lang="en-US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2317" y="5331397"/>
                <a:ext cx="5779468" cy="59099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0.2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sz="1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1+0.5+2</m:t>
                          </m:r>
                          <m:d>
                            <m:dPr>
                              <m:ctrlPr>
                                <a:rPr lang="en-US" sz="1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0.9615+0.8621+0.7353+0.6098</m:t>
                              </m:r>
                            </m:e>
                          </m:d>
                        </m:e>
                      </m:d>
                    </m:oMath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𝐴𝑟𝑒𝑎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=0.78374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𝑢𝑛𝑖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17" y="5331397"/>
                <a:ext cx="5779468" cy="590990"/>
              </a:xfrm>
              <a:prstGeom prst="rect">
                <a:avLst/>
              </a:prstGeom>
              <a:blipFill rotWithShape="0">
                <a:blip r:embed="rId27"/>
                <a:stretch>
                  <a:fillRect t="-1010"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589631"/>
              </p:ext>
            </p:extLst>
          </p:nvPr>
        </p:nvGraphicFramePr>
        <p:xfrm>
          <a:off x="113786" y="3142630"/>
          <a:ext cx="5219291" cy="373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613"/>
                <a:gridCol w="745613"/>
                <a:gridCol w="745613"/>
                <a:gridCol w="745613"/>
                <a:gridCol w="745613"/>
                <a:gridCol w="745613"/>
                <a:gridCol w="745613"/>
              </a:tblGrid>
              <a:tr h="373434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44980"/>
              </p:ext>
            </p:extLst>
          </p:nvPr>
        </p:nvGraphicFramePr>
        <p:xfrm>
          <a:off x="113786" y="3136020"/>
          <a:ext cx="5219291" cy="373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613"/>
                <a:gridCol w="745613"/>
                <a:gridCol w="745613"/>
                <a:gridCol w="745613"/>
                <a:gridCol w="745613"/>
                <a:gridCol w="745613"/>
                <a:gridCol w="745613"/>
              </a:tblGrid>
              <a:tr h="373434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0.9615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0.8621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0.7353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0.6098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964413" y="3848201"/>
            <a:ext cx="3178992" cy="879082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will use </a:t>
            </a:r>
            <a:r>
              <a:rPr lang="en-US" dirty="0" smtClean="0">
                <a:solidFill>
                  <a:srgbClr val="0070C0"/>
                </a:solidFill>
              </a:rPr>
              <a:t>CASIO fx-82EX</a:t>
            </a:r>
          </a:p>
          <a:p>
            <a:pPr algn="ctr"/>
            <a:r>
              <a:rPr lang="en-US" dirty="0" smtClean="0"/>
              <a:t>To construct the table of values </a:t>
            </a:r>
            <a:endParaRPr lang="en-US" dirty="0"/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( Reduce time while evaluating)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58006" y="-38500"/>
            <a:ext cx="733994" cy="65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19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  <p:bldP spid="4" grpId="0" animBg="1"/>
      <p:bldP spid="2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3069</TotalTime>
  <Words>559</Words>
  <Application>Microsoft Office PowerPoint</Application>
  <PresentationFormat>Widescreen</PresentationFormat>
  <Paragraphs>204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Hamza Aoun</dc:creator>
  <cp:lastModifiedBy>ADMIN</cp:lastModifiedBy>
  <cp:revision>118</cp:revision>
  <dcterms:created xsi:type="dcterms:W3CDTF">2020-04-30T08:30:54Z</dcterms:created>
  <dcterms:modified xsi:type="dcterms:W3CDTF">2021-09-25T20:54:09Z</dcterms:modified>
</cp:coreProperties>
</file>